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sldIdLst>
    <p:sldId id="257" r:id="rId2"/>
    <p:sldId id="258" r:id="rId3"/>
    <p:sldId id="289" r:id="rId4"/>
    <p:sldId id="260" r:id="rId5"/>
    <p:sldId id="263" r:id="rId6"/>
    <p:sldId id="303" r:id="rId7"/>
    <p:sldId id="288" r:id="rId8"/>
    <p:sldId id="262" r:id="rId9"/>
    <p:sldId id="300" r:id="rId10"/>
    <p:sldId id="264" r:id="rId11"/>
    <p:sldId id="265" r:id="rId12"/>
    <p:sldId id="266" r:id="rId13"/>
    <p:sldId id="299" r:id="rId14"/>
    <p:sldId id="277" r:id="rId15"/>
    <p:sldId id="292" r:id="rId16"/>
    <p:sldId id="301" r:id="rId17"/>
    <p:sldId id="267" r:id="rId18"/>
    <p:sldId id="268" r:id="rId19"/>
    <p:sldId id="269" r:id="rId20"/>
    <p:sldId id="306" r:id="rId21"/>
    <p:sldId id="309" r:id="rId22"/>
    <p:sldId id="270" r:id="rId23"/>
    <p:sldId id="272" r:id="rId24"/>
    <p:sldId id="275" r:id="rId25"/>
    <p:sldId id="279" r:id="rId26"/>
    <p:sldId id="290" r:id="rId27"/>
    <p:sldId id="273" r:id="rId28"/>
    <p:sldId id="276" r:id="rId29"/>
    <p:sldId id="278" r:id="rId30"/>
    <p:sldId id="280" r:id="rId31"/>
    <p:sldId id="296" r:id="rId32"/>
    <p:sldId id="305" r:id="rId33"/>
    <p:sldId id="293" r:id="rId34"/>
    <p:sldId id="304" r:id="rId35"/>
    <p:sldId id="302" r:id="rId36"/>
    <p:sldId id="307" r:id="rId37"/>
    <p:sldId id="308" r:id="rId38"/>
    <p:sldId id="297" r:id="rId39"/>
    <p:sldId id="274" r:id="rId40"/>
    <p:sldId id="271" r:id="rId41"/>
    <p:sldId id="281" r:id="rId42"/>
    <p:sldId id="295" r:id="rId43"/>
    <p:sldId id="285" r:id="rId44"/>
    <p:sldId id="286" r:id="rId45"/>
    <p:sldId id="287" r:id="rId46"/>
    <p:sldId id="282" r:id="rId47"/>
    <p:sldId id="294" r:id="rId48"/>
    <p:sldId id="283" r:id="rId49"/>
    <p:sldId id="284" r:id="rId50"/>
    <p:sldId id="298" r:id="rId51"/>
    <p:sldId id="291"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6" autoAdjust="0"/>
    <p:restoredTop sz="94660"/>
  </p:normalViewPr>
  <p:slideViewPr>
    <p:cSldViewPr snapToGrid="0">
      <p:cViewPr varScale="1">
        <p:scale>
          <a:sx n="73" d="100"/>
          <a:sy n="73" d="100"/>
        </p:scale>
        <p:origin x="5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401734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272039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2900198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655EC2-5907-455E-A93D-00BD99DB15F2}"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0972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2526324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128347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1461140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108741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971108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2849784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1790282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247549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190740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888876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298930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1373650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111BB3-7738-45D8-BCF3-402680CF93CB}" type="datetimeFigureOut">
              <a:rPr lang="en-US" smtClean="0"/>
              <a:t>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655EC2-5907-455E-A93D-00BD99DB15F2}" type="slidenum">
              <a:rPr lang="en-US" smtClean="0"/>
              <a:t>‹#›</a:t>
            </a:fld>
            <a:endParaRPr lang="en-US" dirty="0"/>
          </a:p>
        </p:txBody>
      </p:sp>
    </p:spTree>
    <p:extLst>
      <p:ext uri="{BB962C8B-B14F-4D97-AF65-F5344CB8AC3E}">
        <p14:creationId xmlns:p14="http://schemas.microsoft.com/office/powerpoint/2010/main" val="121243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C111BB3-7738-45D8-BCF3-402680CF93CB}" type="datetimeFigureOut">
              <a:rPr lang="en-US" smtClean="0"/>
              <a:t>2/16/2024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B655EC2-5907-455E-A93D-00BD99DB15F2}" type="slidenum">
              <a:rPr lang="en-US" smtClean="0"/>
              <a:t>‹#›</a:t>
            </a:fld>
            <a:endParaRPr lang="en-US" dirty="0"/>
          </a:p>
        </p:txBody>
      </p:sp>
    </p:spTree>
    <p:extLst>
      <p:ext uri="{BB962C8B-B14F-4D97-AF65-F5344CB8AC3E}">
        <p14:creationId xmlns:p14="http://schemas.microsoft.com/office/powerpoint/2010/main" val="33085198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6.jpeg"/><Relationship Id="rId2" Type="http://schemas.openxmlformats.org/officeDocument/2006/relationships/image" Target="../media/image52.jp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3.jpg"/><Relationship Id="rId4" Type="http://schemas.openxmlformats.org/officeDocument/2006/relationships/image" Target="../media/image72.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75.gif"/></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77.jpg"/></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82.jpg"/><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84.jpg"/></Relationships>
</file>

<file path=ppt/slides/_rels/slide4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87.jpg"/><Relationship Id="rId4" Type="http://schemas.openxmlformats.org/officeDocument/2006/relationships/image" Target="../media/image86.jpg"/></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g"/></Relationships>
</file>

<file path=ppt/slides/_rels/slide4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7.jpg"/></Relationships>
</file>

<file path=ppt/slides/_rels/slide4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99.jp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mailto:Brian@3Dgeophysics.com"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ctrTitle"/>
          </p:nvPr>
        </p:nvSpPr>
        <p:spPr>
          <a:xfrm>
            <a:off x="531222" y="952499"/>
            <a:ext cx="11321143" cy="2229395"/>
          </a:xfrm>
        </p:spPr>
        <p:txBody>
          <a:bodyPr>
            <a:normAutofit fontScale="90000"/>
          </a:bodyPr>
          <a:lstStyle/>
          <a:p>
            <a:br>
              <a:rPr lang="en-US" sz="3600" b="1" dirty="0">
                <a:effectLst>
                  <a:outerShdw blurRad="38100" dist="63500" dir="2700000" algn="tl">
                    <a:schemeClr val="bg1">
                      <a:alpha val="43000"/>
                    </a:schemeClr>
                  </a:outerShdw>
                </a:effectLst>
              </a:rPr>
            </a:br>
            <a:br>
              <a:rPr lang="en-US" sz="3600" b="1" dirty="0">
                <a:effectLst>
                  <a:outerShdw blurRad="38100" dist="63500" dir="2700000" algn="tl">
                    <a:schemeClr val="bg1">
                      <a:alpha val="43000"/>
                    </a:schemeClr>
                  </a:outerShdw>
                </a:effectLst>
              </a:rPr>
            </a:br>
            <a:br>
              <a:rPr lang="en-US" sz="3600" b="1" dirty="0">
                <a:effectLst>
                  <a:outerShdw blurRad="38100" dist="63500" dir="2700000" algn="tl">
                    <a:schemeClr val="bg1">
                      <a:alpha val="43000"/>
                    </a:schemeClr>
                  </a:outerShdw>
                </a:effectLst>
              </a:rPr>
            </a:br>
            <a:r>
              <a:rPr lang="en-US" sz="4400" b="1" dirty="0">
                <a:effectLst>
                  <a:outerShdw blurRad="38100" dist="63500" dir="2700000" algn="tl">
                    <a:schemeClr val="bg1">
                      <a:alpha val="43000"/>
                    </a:schemeClr>
                  </a:outerShdw>
                </a:effectLst>
              </a:rPr>
              <a:t>Next Gen Geotechnical Engineering</a:t>
            </a:r>
            <a:br>
              <a:rPr lang="en-US" sz="4400" b="1" dirty="0">
                <a:effectLst>
                  <a:outerShdw blurRad="38100" dist="63500" dir="2700000" algn="tl">
                    <a:schemeClr val="bg1">
                      <a:alpha val="43000"/>
                    </a:schemeClr>
                  </a:outerShdw>
                </a:effectLst>
              </a:rPr>
            </a:br>
            <a:br>
              <a:rPr lang="en-US" sz="3600" b="1" dirty="0">
                <a:effectLst>
                  <a:outerShdw blurRad="38100" dist="63500" dir="2700000" algn="tl">
                    <a:schemeClr val="bg1">
                      <a:alpha val="43000"/>
                    </a:schemeClr>
                  </a:outerShdw>
                </a:effectLst>
              </a:rPr>
            </a:br>
            <a:r>
              <a:rPr lang="en-US" sz="4000" b="1" dirty="0">
                <a:effectLst>
                  <a:outerShdw blurRad="38100" dist="63500" dir="2700000" algn="tl">
                    <a:schemeClr val="bg1">
                      <a:alpha val="43000"/>
                    </a:schemeClr>
                  </a:outerShdw>
                </a:effectLst>
              </a:rPr>
              <a:t>Multi-channel Analysis of Surface Waves </a:t>
            </a:r>
            <a:br>
              <a:rPr lang="en-US" sz="3600" b="1" dirty="0">
                <a:effectLst>
                  <a:outerShdw blurRad="38100" dist="63500" dir="2700000" algn="tl">
                    <a:schemeClr val="bg1">
                      <a:alpha val="43000"/>
                    </a:schemeClr>
                  </a:outerShdw>
                </a:effectLst>
              </a:rPr>
            </a:br>
            <a:r>
              <a:rPr lang="en-US" sz="5400" b="1" dirty="0">
                <a:effectLst>
                  <a:outerShdw blurRad="38100" dist="63500" dir="2700000" algn="tl">
                    <a:schemeClr val="bg1">
                      <a:alpha val="43000"/>
                    </a:schemeClr>
                  </a:outerShdw>
                </a:effectLst>
              </a:rPr>
              <a:t>(MASW) </a:t>
            </a:r>
            <a:endParaRPr lang="en-US" sz="3600"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1"/>
          </p:nvPr>
        </p:nvSpPr>
        <p:spPr>
          <a:xfrm>
            <a:off x="4833491" y="3285632"/>
            <a:ext cx="2716604" cy="494212"/>
          </a:xfrm>
        </p:spPr>
        <p:txBody>
          <a:bodyPr>
            <a:normAutofit/>
          </a:bodyPr>
          <a:lstStyle/>
          <a:p>
            <a:r>
              <a:rPr lang="en-US" dirty="0">
                <a:solidFill>
                  <a:schemeClr val="tx1"/>
                </a:solidFill>
              </a:rPr>
              <a:t>Presented by</a:t>
            </a:r>
          </a:p>
        </p:txBody>
      </p:sp>
      <p:pic>
        <p:nvPicPr>
          <p:cNvPr id="7" name="Picture 6">
            <a:extLst>
              <a:ext uri="{FF2B5EF4-FFF2-40B4-BE49-F238E27FC236}">
                <a16:creationId xmlns:a16="http://schemas.microsoft.com/office/drawing/2014/main" id="{56B01EC7-D8C8-913F-16EE-790B527E3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337" y="3883582"/>
            <a:ext cx="4484914" cy="2177155"/>
          </a:xfrm>
          <a:prstGeom prst="rect">
            <a:avLst/>
          </a:prstGeom>
        </p:spPr>
      </p:pic>
      <p:sp>
        <p:nvSpPr>
          <p:cNvPr id="2" name="TextBox 1">
            <a:extLst>
              <a:ext uri="{FF2B5EF4-FFF2-40B4-BE49-F238E27FC236}">
                <a16:creationId xmlns:a16="http://schemas.microsoft.com/office/drawing/2014/main" id="{744ADDF5-CDE7-78B9-48B1-0B5847C86361}"/>
              </a:ext>
            </a:extLst>
          </p:cNvPr>
          <p:cNvSpPr txBox="1"/>
          <p:nvPr/>
        </p:nvSpPr>
        <p:spPr>
          <a:xfrm>
            <a:off x="9492343" y="6329769"/>
            <a:ext cx="1833002" cy="307777"/>
          </a:xfrm>
          <a:prstGeom prst="rect">
            <a:avLst/>
          </a:prstGeom>
          <a:noFill/>
        </p:spPr>
        <p:txBody>
          <a:bodyPr wrap="none" rtlCol="0">
            <a:spAutoFit/>
          </a:bodyPr>
          <a:lstStyle/>
          <a:p>
            <a:r>
              <a:rPr lang="en-US" sz="1400" dirty="0"/>
              <a:t>Version 6.0 20240131</a:t>
            </a:r>
          </a:p>
        </p:txBody>
      </p:sp>
      <p:sp>
        <p:nvSpPr>
          <p:cNvPr id="3" name="TextBox 2">
            <a:extLst>
              <a:ext uri="{FF2B5EF4-FFF2-40B4-BE49-F238E27FC236}">
                <a16:creationId xmlns:a16="http://schemas.microsoft.com/office/drawing/2014/main" id="{7C74FD07-4AEA-5FD1-6179-F17F79F08500}"/>
              </a:ext>
            </a:extLst>
          </p:cNvPr>
          <p:cNvSpPr txBox="1"/>
          <p:nvPr/>
        </p:nvSpPr>
        <p:spPr>
          <a:xfrm>
            <a:off x="427191" y="6329769"/>
            <a:ext cx="2716604" cy="307777"/>
          </a:xfrm>
          <a:prstGeom prst="rect">
            <a:avLst/>
          </a:prstGeom>
          <a:noFill/>
        </p:spPr>
        <p:txBody>
          <a:bodyPr wrap="square" rtlCol="0">
            <a:spAutoFit/>
          </a:bodyPr>
          <a:lstStyle/>
          <a:p>
            <a:r>
              <a:rPr lang="en-US" sz="1400" dirty="0"/>
              <a:t>Suitable for All Ages </a:t>
            </a:r>
          </a:p>
        </p:txBody>
      </p:sp>
    </p:spTree>
    <p:extLst>
      <p:ext uri="{BB962C8B-B14F-4D97-AF65-F5344CB8AC3E}">
        <p14:creationId xmlns:p14="http://schemas.microsoft.com/office/powerpoint/2010/main" val="1554640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365760" y="468343"/>
            <a:ext cx="11495314" cy="599999"/>
          </a:xfrm>
        </p:spPr>
        <p:txBody>
          <a:bodyPr anchor="t">
            <a:normAutofit fontScale="90000"/>
          </a:bodyPr>
          <a:lstStyle/>
          <a:p>
            <a:r>
              <a:rPr lang="en-US" sz="3200" b="1" dirty="0">
                <a:effectLst>
                  <a:outerShdw blurRad="38100" dist="63500" dir="2700000" algn="tl">
                    <a:schemeClr val="bg1">
                      <a:alpha val="43000"/>
                    </a:schemeClr>
                  </a:outerShdw>
                </a:effectLst>
              </a:rPr>
              <a:t>Typical 2D “Strength” PROFILE - Cross section MASW results</a:t>
            </a:r>
            <a:endParaRPr lang="en-US" sz="3200"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1105991"/>
            <a:ext cx="11771567" cy="1611084"/>
          </a:xfrm>
        </p:spPr>
        <p:txBody>
          <a:bodyPr>
            <a:normAutofit fontScale="92500"/>
          </a:bodyPr>
          <a:lstStyle/>
          <a:p>
            <a:pPr marL="0" indent="0" algn="just">
              <a:buNone/>
            </a:pPr>
            <a:r>
              <a:rPr lang="en-US" cap="none" dirty="0">
                <a:solidFill>
                  <a:schemeClr val="tx1"/>
                </a:solidFill>
              </a:rPr>
              <a:t>S-Wave velocities </a:t>
            </a:r>
            <a:r>
              <a:rPr lang="en-US" cap="none" dirty="0"/>
              <a:t>are</a:t>
            </a:r>
            <a:r>
              <a:rPr lang="en-US" cap="none" dirty="0">
                <a:solidFill>
                  <a:schemeClr val="tx1"/>
                </a:solidFill>
              </a:rPr>
              <a:t> different for various subsurface layers. In general, bedrock produces much faster velocities than unconsolidated sediments.  The depth to the faster layers varies across the site. The velocity that a certain frequency travels at is a function of the depth to various layers. By measuring the speed of each frequency across the site a layer model can be created mimicking the geology and detailing the structure and shear strength distribution</a:t>
            </a:r>
            <a:r>
              <a:rPr lang="en-US" cap="none" dirty="0"/>
              <a:t> across the site</a:t>
            </a:r>
            <a:r>
              <a:rPr lang="en-US" cap="none" dirty="0">
                <a:solidFill>
                  <a:schemeClr val="tx1"/>
                </a:solidFill>
              </a:rPr>
              <a:t>.</a:t>
            </a: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064F3C7A-BCC8-DC90-A9EA-0922E9C03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326" y="2647404"/>
            <a:ext cx="10644748" cy="3422468"/>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B8492DBF-7EB1-ED8A-6C87-27646778FA5C}"/>
              </a:ext>
            </a:extLst>
          </p:cNvPr>
          <p:cNvSpPr/>
          <p:nvPr/>
        </p:nvSpPr>
        <p:spPr>
          <a:xfrm>
            <a:off x="1216326" y="2647405"/>
            <a:ext cx="10644748" cy="342246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25E541-D01D-398A-ADDA-2BF4401C958B}"/>
              </a:ext>
            </a:extLst>
          </p:cNvPr>
          <p:cNvSpPr txBox="1"/>
          <p:nvPr/>
        </p:nvSpPr>
        <p:spPr>
          <a:xfrm>
            <a:off x="4911634" y="3054725"/>
            <a:ext cx="4187172" cy="584775"/>
          </a:xfrm>
          <a:prstGeom prst="rect">
            <a:avLst/>
          </a:prstGeom>
          <a:noFill/>
        </p:spPr>
        <p:txBody>
          <a:bodyPr wrap="none" rtlCol="0">
            <a:spAutoFit/>
          </a:bodyPr>
          <a:lstStyle/>
          <a:p>
            <a:r>
              <a:rPr lang="en-US" sz="3200" dirty="0"/>
              <a:t>Depth to Bedrock Profile</a:t>
            </a:r>
          </a:p>
        </p:txBody>
      </p:sp>
    </p:spTree>
    <p:extLst>
      <p:ext uri="{BB962C8B-B14F-4D97-AF65-F5344CB8AC3E}">
        <p14:creationId xmlns:p14="http://schemas.microsoft.com/office/powerpoint/2010/main" val="362827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5" y="618518"/>
            <a:ext cx="10364451" cy="747946"/>
          </a:xfrm>
        </p:spPr>
        <p:txBody>
          <a:bodyPr anchor="t">
            <a:normAutofit fontScale="90000"/>
          </a:bodyPr>
          <a:lstStyle/>
          <a:p>
            <a:r>
              <a:rPr lang="en-US" b="1" dirty="0">
                <a:effectLst>
                  <a:outerShdw blurRad="38100" dist="63500" dir="2700000" algn="tl">
                    <a:schemeClr val="bg1">
                      <a:alpha val="43000"/>
                    </a:schemeClr>
                  </a:outerShdw>
                </a:effectLst>
              </a:rPr>
              <a:t>Shear wave velocity to geology correlation</a:t>
            </a:r>
            <a:endParaRPr lang="en-US" dirty="0">
              <a:effectLst>
                <a:outerShdw blurRad="38100" dist="63500" dir="2700000" algn="tl">
                  <a:schemeClr val="bg1">
                    <a:alpha val="43000"/>
                  </a:schemeClr>
                </a:outerShdw>
              </a:effectLst>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A6C43D51-A78F-5BDB-EF4D-062EB23CE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801" y="1366464"/>
            <a:ext cx="7888398" cy="493024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9F3DEAD5-D9BD-9CD2-381C-FDB7C5192F70}"/>
              </a:ext>
            </a:extLst>
          </p:cNvPr>
          <p:cNvSpPr txBox="1"/>
          <p:nvPr/>
        </p:nvSpPr>
        <p:spPr>
          <a:xfrm>
            <a:off x="6079533" y="6105592"/>
            <a:ext cx="5930377" cy="246221"/>
          </a:xfrm>
          <a:prstGeom prst="rect">
            <a:avLst/>
          </a:prstGeom>
          <a:noFill/>
        </p:spPr>
        <p:txBody>
          <a:bodyPr wrap="square" rtlCol="0">
            <a:spAutoFit/>
          </a:bodyPr>
          <a:lstStyle/>
          <a:p>
            <a:pPr algn="ctr"/>
            <a:r>
              <a:rPr lang="en-US" sz="1000" dirty="0"/>
              <a:t>Image provided by Park Seismic, LLC</a:t>
            </a:r>
          </a:p>
        </p:txBody>
      </p:sp>
      <p:sp>
        <p:nvSpPr>
          <p:cNvPr id="4" name="Rectangle 3">
            <a:extLst>
              <a:ext uri="{FF2B5EF4-FFF2-40B4-BE49-F238E27FC236}">
                <a16:creationId xmlns:a16="http://schemas.microsoft.com/office/drawing/2014/main" id="{B38933CD-CBB5-BE71-FD19-631AA8422454}"/>
              </a:ext>
            </a:extLst>
          </p:cNvPr>
          <p:cNvSpPr/>
          <p:nvPr/>
        </p:nvSpPr>
        <p:spPr>
          <a:xfrm>
            <a:off x="2151801" y="1366464"/>
            <a:ext cx="7888398" cy="4930249"/>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45E6FB4-859B-AA5F-CE15-598C89E0E73E}"/>
              </a:ext>
            </a:extLst>
          </p:cNvPr>
          <p:cNvSpPr/>
          <p:nvPr/>
        </p:nvSpPr>
        <p:spPr>
          <a:xfrm>
            <a:off x="4162697" y="2612571"/>
            <a:ext cx="2272937" cy="374469"/>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222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687854" y="465005"/>
            <a:ext cx="10968690" cy="666088"/>
          </a:xfrm>
        </p:spPr>
        <p:txBody>
          <a:bodyPr anchor="t">
            <a:noAutofit/>
          </a:bodyPr>
          <a:lstStyle/>
          <a:p>
            <a:r>
              <a:rPr lang="en-US" sz="2800" b="1" dirty="0">
                <a:effectLst>
                  <a:outerShdw blurRad="38100" dist="63500" dir="2700000" algn="tl">
                    <a:schemeClr val="bg1">
                      <a:alpha val="43000"/>
                    </a:schemeClr>
                  </a:outerShdw>
                </a:effectLst>
              </a:rPr>
              <a:t>Shear wave velocity Converted to Standard Penetration  N “140 Pound Hammer Drive w/ Split Spoon - blows per foot”</a:t>
            </a:r>
            <a:endParaRPr lang="en-US" sz="2800"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1461500"/>
            <a:ext cx="11771567" cy="2000892"/>
          </a:xfrm>
        </p:spPr>
        <p:txBody>
          <a:bodyPr>
            <a:normAutofit/>
          </a:bodyPr>
          <a:lstStyle/>
          <a:p>
            <a:pPr marL="0" indent="0" algn="just">
              <a:buNone/>
            </a:pPr>
            <a:r>
              <a:rPr lang="en-US" cap="none" dirty="0"/>
              <a:t>R</a:t>
            </a:r>
            <a:r>
              <a:rPr lang="en-US" cap="none" dirty="0">
                <a:solidFill>
                  <a:schemeClr val="tx1"/>
                </a:solidFill>
              </a:rPr>
              <a:t>esearch by Imai, et al. [1975] provided a formula to convert MASW S-wave velocities (“Stiffness”) to N-Values (“Blow Counts”), which is equivalent to a Standard Penetration Test (SPT) familiar to Geotechnical Engineers</a:t>
            </a: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4" name="Content Placeholder 26">
            <a:extLst>
              <a:ext uri="{FF2B5EF4-FFF2-40B4-BE49-F238E27FC236}">
                <a16:creationId xmlns:a16="http://schemas.microsoft.com/office/drawing/2014/main" id="{205A5F36-792D-44BC-3EF5-2BAEE4C53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21" y="2465272"/>
            <a:ext cx="5854179" cy="3626730"/>
          </a:xfrm>
          <a:prstGeom prst="rect">
            <a:avLst/>
          </a:prstGeom>
          <a:ln>
            <a:solidFill>
              <a:schemeClr val="tx1"/>
            </a:solidFill>
          </a:ln>
        </p:spPr>
      </p:pic>
      <p:pic>
        <p:nvPicPr>
          <p:cNvPr id="7" name="Content Placeholder 30">
            <a:extLst>
              <a:ext uri="{FF2B5EF4-FFF2-40B4-BE49-F238E27FC236}">
                <a16:creationId xmlns:a16="http://schemas.microsoft.com/office/drawing/2014/main" id="{826C8411-9FCE-466B-E31A-5C0D983A1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199" y="2465640"/>
            <a:ext cx="5854927" cy="3626362"/>
          </a:xfrm>
          <a:prstGeom prst="rect">
            <a:avLst/>
          </a:prstGeom>
          <a:ln>
            <a:solidFill>
              <a:schemeClr val="tx1"/>
            </a:solidFill>
          </a:ln>
        </p:spPr>
      </p:pic>
      <p:sp>
        <p:nvSpPr>
          <p:cNvPr id="9" name="TextBox 8">
            <a:extLst>
              <a:ext uri="{FF2B5EF4-FFF2-40B4-BE49-F238E27FC236}">
                <a16:creationId xmlns:a16="http://schemas.microsoft.com/office/drawing/2014/main" id="{A6706E34-E798-9C67-AD30-C9CED2496FC8}"/>
              </a:ext>
            </a:extLst>
          </p:cNvPr>
          <p:cNvSpPr txBox="1"/>
          <p:nvPr/>
        </p:nvSpPr>
        <p:spPr>
          <a:xfrm>
            <a:off x="127520" y="2845363"/>
            <a:ext cx="5930380" cy="338554"/>
          </a:xfrm>
          <a:prstGeom prst="rect">
            <a:avLst/>
          </a:prstGeom>
          <a:noFill/>
        </p:spPr>
        <p:txBody>
          <a:bodyPr wrap="square" rtlCol="0">
            <a:spAutoFit/>
          </a:bodyPr>
          <a:lstStyle/>
          <a:p>
            <a:pPr algn="ctr"/>
            <a:r>
              <a:rPr lang="en-US" sz="1600" b="1" dirty="0"/>
              <a:t>Shear-Wave Velocity Cross Section (Stiffness)</a:t>
            </a:r>
          </a:p>
        </p:txBody>
      </p:sp>
      <p:sp>
        <p:nvSpPr>
          <p:cNvPr id="10" name="TextBox 9">
            <a:extLst>
              <a:ext uri="{FF2B5EF4-FFF2-40B4-BE49-F238E27FC236}">
                <a16:creationId xmlns:a16="http://schemas.microsoft.com/office/drawing/2014/main" id="{1D5EDD60-79A9-011D-7DAA-4F720CD11722}"/>
              </a:ext>
            </a:extLst>
          </p:cNvPr>
          <p:cNvSpPr txBox="1"/>
          <p:nvPr/>
        </p:nvSpPr>
        <p:spPr>
          <a:xfrm>
            <a:off x="6172199" y="2845363"/>
            <a:ext cx="5930378" cy="338554"/>
          </a:xfrm>
          <a:prstGeom prst="rect">
            <a:avLst/>
          </a:prstGeom>
          <a:noFill/>
        </p:spPr>
        <p:txBody>
          <a:bodyPr wrap="square" rtlCol="0">
            <a:spAutoFit/>
          </a:bodyPr>
          <a:lstStyle/>
          <a:p>
            <a:pPr algn="ctr"/>
            <a:r>
              <a:rPr lang="en-US" sz="1600" b="1" dirty="0"/>
              <a:t>Calculated SPT Cross Section (N-Value – Blow Count)</a:t>
            </a:r>
          </a:p>
        </p:txBody>
      </p:sp>
      <p:sp>
        <p:nvSpPr>
          <p:cNvPr id="8" name="TextBox 7">
            <a:extLst>
              <a:ext uri="{FF2B5EF4-FFF2-40B4-BE49-F238E27FC236}">
                <a16:creationId xmlns:a16="http://schemas.microsoft.com/office/drawing/2014/main" id="{213055B9-A3CA-CB43-E72E-8EDD5F7AD6A5}"/>
              </a:ext>
            </a:extLst>
          </p:cNvPr>
          <p:cNvSpPr txBox="1"/>
          <p:nvPr/>
        </p:nvSpPr>
        <p:spPr>
          <a:xfrm>
            <a:off x="7095408" y="3611283"/>
            <a:ext cx="402674" cy="230832"/>
          </a:xfrm>
          <a:prstGeom prst="rect">
            <a:avLst/>
          </a:prstGeom>
          <a:noFill/>
        </p:spPr>
        <p:txBody>
          <a:bodyPr wrap="none" rtlCol="0">
            <a:spAutoFit/>
          </a:bodyPr>
          <a:lstStyle/>
          <a:p>
            <a:r>
              <a:rPr lang="en-US" sz="900" dirty="0"/>
              <a:t>N=1</a:t>
            </a:r>
          </a:p>
        </p:txBody>
      </p:sp>
      <p:sp>
        <p:nvSpPr>
          <p:cNvPr id="12" name="TextBox 11">
            <a:extLst>
              <a:ext uri="{FF2B5EF4-FFF2-40B4-BE49-F238E27FC236}">
                <a16:creationId xmlns:a16="http://schemas.microsoft.com/office/drawing/2014/main" id="{94CC2393-B36B-C7C2-2BA7-3D7449A36052}"/>
              </a:ext>
            </a:extLst>
          </p:cNvPr>
          <p:cNvSpPr txBox="1"/>
          <p:nvPr/>
        </p:nvSpPr>
        <p:spPr>
          <a:xfrm>
            <a:off x="9296308" y="3611283"/>
            <a:ext cx="402674" cy="230832"/>
          </a:xfrm>
          <a:prstGeom prst="rect">
            <a:avLst/>
          </a:prstGeom>
          <a:noFill/>
        </p:spPr>
        <p:txBody>
          <a:bodyPr wrap="square" rtlCol="0">
            <a:spAutoFit/>
          </a:bodyPr>
          <a:lstStyle/>
          <a:p>
            <a:r>
              <a:rPr lang="en-US" sz="900" dirty="0"/>
              <a:t>N=1</a:t>
            </a:r>
          </a:p>
        </p:txBody>
      </p:sp>
    </p:spTree>
    <p:extLst>
      <p:ext uri="{BB962C8B-B14F-4D97-AF65-F5344CB8AC3E}">
        <p14:creationId xmlns:p14="http://schemas.microsoft.com/office/powerpoint/2010/main" val="305105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687854" y="465005"/>
            <a:ext cx="10968690" cy="666088"/>
          </a:xfrm>
        </p:spPr>
        <p:txBody>
          <a:bodyPr anchor="t">
            <a:noAutofit/>
          </a:bodyPr>
          <a:lstStyle/>
          <a:p>
            <a:r>
              <a:rPr lang="en-US" sz="2800" dirty="0">
                <a:effectLst>
                  <a:outerShdw blurRad="38100" dist="63500" dir="2700000" algn="tl">
                    <a:schemeClr val="bg1">
                      <a:alpha val="43000"/>
                    </a:schemeClr>
                  </a:outerShdw>
                </a:effectLst>
              </a:rPr>
              <a:t> </a:t>
            </a: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18E79A96-CEC6-6344-82EE-94B4D72EB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299" y="174171"/>
            <a:ext cx="10288438" cy="6043749"/>
          </a:xfrm>
          <a:prstGeom prst="rect">
            <a:avLst/>
          </a:prstGeom>
        </p:spPr>
      </p:pic>
    </p:spTree>
    <p:extLst>
      <p:ext uri="{BB962C8B-B14F-4D97-AF65-F5344CB8AC3E}">
        <p14:creationId xmlns:p14="http://schemas.microsoft.com/office/powerpoint/2010/main" val="418139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94428" y="253098"/>
            <a:ext cx="11771567" cy="933921"/>
          </a:xfrm>
        </p:spPr>
        <p:txBody>
          <a:bodyPr anchor="t">
            <a:noAutofit/>
          </a:bodyPr>
          <a:lstStyle/>
          <a:p>
            <a:r>
              <a:rPr lang="en-US" sz="3200" b="1" dirty="0">
                <a:effectLst>
                  <a:outerShdw blurRad="38100" dist="63500" dir="2700000" algn="tl">
                    <a:schemeClr val="bg1">
                      <a:alpha val="43000"/>
                    </a:schemeClr>
                  </a:outerShdw>
                </a:effectLst>
              </a:rPr>
              <a:t>Converting Shear wave velocity to Std Penetration (n)</a:t>
            </a:r>
            <a:endParaRPr lang="en-US" sz="3200" dirty="0">
              <a:effectLst>
                <a:outerShdw blurRad="38100" dist="63500" dir="2700000" algn="tl">
                  <a:schemeClr val="bg1">
                    <a:alpha val="43000"/>
                  </a:schemeClr>
                </a:outerShdw>
              </a:effectLst>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A6706E34-E798-9C67-AD30-C9CED2496FC8}"/>
              </a:ext>
            </a:extLst>
          </p:cNvPr>
          <p:cNvSpPr txBox="1"/>
          <p:nvPr/>
        </p:nvSpPr>
        <p:spPr>
          <a:xfrm>
            <a:off x="1281038" y="5676276"/>
            <a:ext cx="9911750" cy="461665"/>
          </a:xfrm>
          <a:prstGeom prst="rect">
            <a:avLst/>
          </a:prstGeom>
          <a:noFill/>
        </p:spPr>
        <p:txBody>
          <a:bodyPr wrap="square" rtlCol="0">
            <a:spAutoFit/>
          </a:bodyPr>
          <a:lstStyle/>
          <a:p>
            <a:r>
              <a:rPr lang="en-US" sz="1200" b="1" dirty="0"/>
              <a:t>Based on research from thousands of bore holes logging shear wave velocity and Blows per Foot (N) of a standard 140 lb hammer ASTM  hammer</a:t>
            </a:r>
          </a:p>
          <a:p>
            <a:r>
              <a:rPr lang="en-US" sz="1200" b="1" dirty="0"/>
              <a:t>Imai &amp; Yoshimura, “The Relation of Mechanical Properties of Soils to P- and S-wave Velocities for Soil Ground in Japan”, Oyo Corporation (Sept 1975)</a:t>
            </a:r>
          </a:p>
        </p:txBody>
      </p:sp>
      <p:pic>
        <p:nvPicPr>
          <p:cNvPr id="6" name="Picture 5">
            <a:extLst>
              <a:ext uri="{FF2B5EF4-FFF2-40B4-BE49-F238E27FC236}">
                <a16:creationId xmlns:a16="http://schemas.microsoft.com/office/drawing/2014/main" id="{04A0C832-AFE4-6596-E9AB-D1DB6120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622" y="992777"/>
            <a:ext cx="9144000" cy="4548708"/>
          </a:xfrm>
          <a:prstGeom prst="rect">
            <a:avLst/>
          </a:prstGeom>
        </p:spPr>
      </p:pic>
      <p:sp>
        <p:nvSpPr>
          <p:cNvPr id="4" name="Rectangle 3">
            <a:extLst>
              <a:ext uri="{FF2B5EF4-FFF2-40B4-BE49-F238E27FC236}">
                <a16:creationId xmlns:a16="http://schemas.microsoft.com/office/drawing/2014/main" id="{4388D074-03C3-0412-8F20-9FF583997910}"/>
              </a:ext>
            </a:extLst>
          </p:cNvPr>
          <p:cNvSpPr/>
          <p:nvPr/>
        </p:nvSpPr>
        <p:spPr>
          <a:xfrm>
            <a:off x="1445622" y="992777"/>
            <a:ext cx="9144000" cy="4548708"/>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B59855B-C65A-6D2F-AFF4-FBBA948721F7}"/>
              </a:ext>
            </a:extLst>
          </p:cNvPr>
          <p:cNvSpPr txBox="1"/>
          <p:nvPr/>
        </p:nvSpPr>
        <p:spPr>
          <a:xfrm>
            <a:off x="9364745" y="5172154"/>
            <a:ext cx="1224877" cy="246221"/>
          </a:xfrm>
          <a:prstGeom prst="rect">
            <a:avLst/>
          </a:prstGeom>
          <a:noFill/>
        </p:spPr>
        <p:txBody>
          <a:bodyPr wrap="square" rtlCol="0">
            <a:spAutoFit/>
          </a:bodyPr>
          <a:lstStyle/>
          <a:p>
            <a:r>
              <a:rPr lang="en-US" sz="1000" dirty="0"/>
              <a:t>PARK Seismic LLC</a:t>
            </a:r>
          </a:p>
        </p:txBody>
      </p:sp>
    </p:spTree>
    <p:extLst>
      <p:ext uri="{BB962C8B-B14F-4D97-AF65-F5344CB8AC3E}">
        <p14:creationId xmlns:p14="http://schemas.microsoft.com/office/powerpoint/2010/main" val="3979746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249910" y="219874"/>
            <a:ext cx="12148458" cy="592471"/>
          </a:xfrm>
        </p:spPr>
        <p:txBody>
          <a:bodyPr anchor="t">
            <a:noAutofit/>
          </a:bodyPr>
          <a:lstStyle/>
          <a:p>
            <a:r>
              <a:rPr lang="en-US" sz="3200" b="1" dirty="0">
                <a:effectLst>
                  <a:outerShdw blurRad="38100" dist="63500" dir="2700000" algn="tl">
                    <a:schemeClr val="bg1">
                      <a:alpha val="43000"/>
                    </a:schemeClr>
                  </a:outerShdw>
                </a:effectLst>
              </a:rPr>
              <a:t>Convert Shear wave velocity to other useful Properties</a:t>
            </a:r>
            <a:endParaRPr lang="en-US" sz="3200" dirty="0">
              <a:effectLst>
                <a:outerShdw blurRad="38100" dist="63500" dir="2700000" algn="tl">
                  <a:schemeClr val="bg1">
                    <a:alpha val="43000"/>
                  </a:schemeClr>
                </a:outerShdw>
              </a:effectLst>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47903" y="6423506"/>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B65B2147-8429-AB16-D314-993CCE1AF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285" y="1138021"/>
            <a:ext cx="8273142" cy="5269501"/>
          </a:xfrm>
          <a:prstGeom prst="rect">
            <a:avLst/>
          </a:prstGeom>
        </p:spPr>
      </p:pic>
      <p:sp>
        <p:nvSpPr>
          <p:cNvPr id="8" name="TextBox 7">
            <a:extLst>
              <a:ext uri="{FF2B5EF4-FFF2-40B4-BE49-F238E27FC236}">
                <a16:creationId xmlns:a16="http://schemas.microsoft.com/office/drawing/2014/main" id="{B2922A92-B0E0-B80A-0CE7-14D67DE70EAC}"/>
              </a:ext>
            </a:extLst>
          </p:cNvPr>
          <p:cNvSpPr txBox="1"/>
          <p:nvPr/>
        </p:nvSpPr>
        <p:spPr>
          <a:xfrm>
            <a:off x="4254136" y="1593888"/>
            <a:ext cx="2126608" cy="369332"/>
          </a:xfrm>
          <a:prstGeom prst="rect">
            <a:avLst/>
          </a:prstGeom>
          <a:noFill/>
        </p:spPr>
        <p:txBody>
          <a:bodyPr wrap="none" rtlCol="0">
            <a:spAutoFit/>
          </a:bodyPr>
          <a:lstStyle/>
          <a:p>
            <a:r>
              <a:rPr lang="en-US" dirty="0"/>
              <a:t>Shear Wave Velocity</a:t>
            </a:r>
          </a:p>
        </p:txBody>
      </p:sp>
      <p:sp>
        <p:nvSpPr>
          <p:cNvPr id="10" name="TextBox 9">
            <a:extLst>
              <a:ext uri="{FF2B5EF4-FFF2-40B4-BE49-F238E27FC236}">
                <a16:creationId xmlns:a16="http://schemas.microsoft.com/office/drawing/2014/main" id="{373E8E3C-2FF2-1BD9-B6D7-A9AE28BA3A51}"/>
              </a:ext>
            </a:extLst>
          </p:cNvPr>
          <p:cNvSpPr txBox="1"/>
          <p:nvPr/>
        </p:nvSpPr>
        <p:spPr>
          <a:xfrm>
            <a:off x="4420640" y="2516370"/>
            <a:ext cx="1534394" cy="369332"/>
          </a:xfrm>
          <a:prstGeom prst="rect">
            <a:avLst/>
          </a:prstGeom>
          <a:noFill/>
        </p:spPr>
        <p:txBody>
          <a:bodyPr wrap="none" rtlCol="0">
            <a:spAutoFit/>
          </a:bodyPr>
          <a:lstStyle/>
          <a:p>
            <a:r>
              <a:rPr lang="en-US" dirty="0"/>
              <a:t>Shear Modulus</a:t>
            </a:r>
          </a:p>
        </p:txBody>
      </p:sp>
      <p:sp>
        <p:nvSpPr>
          <p:cNvPr id="14" name="TextBox 13">
            <a:extLst>
              <a:ext uri="{FF2B5EF4-FFF2-40B4-BE49-F238E27FC236}">
                <a16:creationId xmlns:a16="http://schemas.microsoft.com/office/drawing/2014/main" id="{ADC09D57-28EB-CFB3-AB12-205914D34837}"/>
              </a:ext>
            </a:extLst>
          </p:cNvPr>
          <p:cNvSpPr txBox="1"/>
          <p:nvPr/>
        </p:nvSpPr>
        <p:spPr>
          <a:xfrm>
            <a:off x="4566975" y="3344188"/>
            <a:ext cx="1733006" cy="369332"/>
          </a:xfrm>
          <a:prstGeom prst="rect">
            <a:avLst/>
          </a:prstGeom>
          <a:noFill/>
        </p:spPr>
        <p:txBody>
          <a:bodyPr wrap="square">
            <a:spAutoFit/>
          </a:bodyPr>
          <a:lstStyle/>
          <a:p>
            <a:r>
              <a:rPr lang="en-US" dirty="0"/>
              <a:t>Young’s Modulus</a:t>
            </a:r>
          </a:p>
        </p:txBody>
      </p:sp>
      <p:sp>
        <p:nvSpPr>
          <p:cNvPr id="15" name="TextBox 14">
            <a:extLst>
              <a:ext uri="{FF2B5EF4-FFF2-40B4-BE49-F238E27FC236}">
                <a16:creationId xmlns:a16="http://schemas.microsoft.com/office/drawing/2014/main" id="{AA8A7B2F-16DA-3621-2312-4AB15B53F168}"/>
              </a:ext>
            </a:extLst>
          </p:cNvPr>
          <p:cNvSpPr txBox="1"/>
          <p:nvPr/>
        </p:nvSpPr>
        <p:spPr>
          <a:xfrm>
            <a:off x="5111145" y="4135270"/>
            <a:ext cx="843889" cy="369332"/>
          </a:xfrm>
          <a:prstGeom prst="rect">
            <a:avLst/>
          </a:prstGeom>
          <a:noFill/>
        </p:spPr>
        <p:txBody>
          <a:bodyPr wrap="square" rtlCol="0">
            <a:spAutoFit/>
          </a:bodyPr>
          <a:lstStyle/>
          <a:p>
            <a:r>
              <a:rPr lang="en-US" dirty="0"/>
              <a:t>Density</a:t>
            </a:r>
          </a:p>
        </p:txBody>
      </p:sp>
      <p:sp>
        <p:nvSpPr>
          <p:cNvPr id="16" name="TextBox 15">
            <a:extLst>
              <a:ext uri="{FF2B5EF4-FFF2-40B4-BE49-F238E27FC236}">
                <a16:creationId xmlns:a16="http://schemas.microsoft.com/office/drawing/2014/main" id="{A3705938-2285-3CF8-2873-139A9AFB7FEC}"/>
              </a:ext>
            </a:extLst>
          </p:cNvPr>
          <p:cNvSpPr txBox="1"/>
          <p:nvPr/>
        </p:nvSpPr>
        <p:spPr>
          <a:xfrm>
            <a:off x="4909957" y="4999825"/>
            <a:ext cx="1470787" cy="369332"/>
          </a:xfrm>
          <a:prstGeom prst="rect">
            <a:avLst/>
          </a:prstGeom>
          <a:noFill/>
        </p:spPr>
        <p:txBody>
          <a:bodyPr wrap="none" rtlCol="0">
            <a:spAutoFit/>
          </a:bodyPr>
          <a:lstStyle/>
          <a:p>
            <a:r>
              <a:rPr lang="en-US" dirty="0"/>
              <a:t>Poisson’s Ratio</a:t>
            </a:r>
          </a:p>
        </p:txBody>
      </p:sp>
      <p:sp>
        <p:nvSpPr>
          <p:cNvPr id="17" name="TextBox 16">
            <a:extLst>
              <a:ext uri="{FF2B5EF4-FFF2-40B4-BE49-F238E27FC236}">
                <a16:creationId xmlns:a16="http://schemas.microsoft.com/office/drawing/2014/main" id="{0DC32184-3A9D-64DD-021E-E6D421573AAC}"/>
              </a:ext>
            </a:extLst>
          </p:cNvPr>
          <p:cNvSpPr txBox="1"/>
          <p:nvPr/>
        </p:nvSpPr>
        <p:spPr>
          <a:xfrm>
            <a:off x="5208707" y="5781298"/>
            <a:ext cx="1492653" cy="369332"/>
          </a:xfrm>
          <a:prstGeom prst="rect">
            <a:avLst/>
          </a:prstGeom>
          <a:noFill/>
        </p:spPr>
        <p:txBody>
          <a:bodyPr wrap="none" rtlCol="0">
            <a:spAutoFit/>
          </a:bodyPr>
          <a:lstStyle/>
          <a:p>
            <a:r>
              <a:rPr lang="en-US" dirty="0">
                <a:solidFill>
                  <a:schemeClr val="bg1"/>
                </a:solidFill>
              </a:rPr>
              <a:t>SPT “N” Value</a:t>
            </a:r>
          </a:p>
        </p:txBody>
      </p:sp>
      <p:sp>
        <p:nvSpPr>
          <p:cNvPr id="4" name="TextBox 3">
            <a:extLst>
              <a:ext uri="{FF2B5EF4-FFF2-40B4-BE49-F238E27FC236}">
                <a16:creationId xmlns:a16="http://schemas.microsoft.com/office/drawing/2014/main" id="{8C77593D-CDE0-F654-27E9-060392BB6BD1}"/>
              </a:ext>
            </a:extLst>
          </p:cNvPr>
          <p:cNvSpPr txBox="1"/>
          <p:nvPr/>
        </p:nvSpPr>
        <p:spPr>
          <a:xfrm>
            <a:off x="1247903" y="624816"/>
            <a:ext cx="10060318" cy="461665"/>
          </a:xfrm>
          <a:prstGeom prst="rect">
            <a:avLst/>
          </a:prstGeom>
          <a:noFill/>
        </p:spPr>
        <p:txBody>
          <a:bodyPr wrap="none" rtlCol="0">
            <a:spAutoFit/>
          </a:bodyPr>
          <a:lstStyle/>
          <a:p>
            <a:r>
              <a:rPr lang="en-US" sz="2400" b="1" i="1" dirty="0"/>
              <a:t>Present Defendable Lower Cost Designs Using Real Non-Disturbed Material Strengths</a:t>
            </a:r>
          </a:p>
        </p:txBody>
      </p:sp>
      <p:sp>
        <p:nvSpPr>
          <p:cNvPr id="6" name="TextBox 5">
            <a:extLst>
              <a:ext uri="{FF2B5EF4-FFF2-40B4-BE49-F238E27FC236}">
                <a16:creationId xmlns:a16="http://schemas.microsoft.com/office/drawing/2014/main" id="{0F84C38D-B750-FACA-79E3-05091D22E2F9}"/>
              </a:ext>
            </a:extLst>
          </p:cNvPr>
          <p:cNvSpPr txBox="1"/>
          <p:nvPr/>
        </p:nvSpPr>
        <p:spPr>
          <a:xfrm>
            <a:off x="8055428" y="6150630"/>
            <a:ext cx="1071127" cy="246221"/>
          </a:xfrm>
          <a:prstGeom prst="rect">
            <a:avLst/>
          </a:prstGeom>
          <a:noFill/>
        </p:spPr>
        <p:txBody>
          <a:bodyPr wrap="none" rtlCol="0">
            <a:spAutoFit/>
          </a:bodyPr>
          <a:lstStyle/>
          <a:p>
            <a:r>
              <a:rPr lang="en-US" sz="1000" dirty="0"/>
              <a:t>PARK Seismic LLC</a:t>
            </a:r>
          </a:p>
        </p:txBody>
      </p:sp>
      <p:sp>
        <p:nvSpPr>
          <p:cNvPr id="9" name="Rectangle 8">
            <a:extLst>
              <a:ext uri="{FF2B5EF4-FFF2-40B4-BE49-F238E27FC236}">
                <a16:creationId xmlns:a16="http://schemas.microsoft.com/office/drawing/2014/main" id="{240015CF-6A06-5A71-E2DC-93BA21DB4AC8}"/>
              </a:ext>
            </a:extLst>
          </p:cNvPr>
          <p:cNvSpPr/>
          <p:nvPr/>
        </p:nvSpPr>
        <p:spPr>
          <a:xfrm>
            <a:off x="2061285" y="1138021"/>
            <a:ext cx="8273142" cy="5285485"/>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226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249910" y="219874"/>
            <a:ext cx="11576330" cy="592471"/>
          </a:xfrm>
        </p:spPr>
        <p:txBody>
          <a:bodyPr anchor="t">
            <a:noAutofit/>
          </a:bodyPr>
          <a:lstStyle/>
          <a:p>
            <a:r>
              <a:rPr lang="en-US" sz="3200" b="1" dirty="0">
                <a:effectLst>
                  <a:outerShdw blurRad="38100" dist="63500" dir="2700000" algn="tl">
                    <a:schemeClr val="bg1">
                      <a:alpha val="43000"/>
                    </a:schemeClr>
                  </a:outerShdw>
                </a:effectLst>
              </a:rPr>
              <a:t>Convert Shear wave velocity to Bearing Capacity</a:t>
            </a:r>
            <a:endParaRPr lang="en-US" sz="3200" dirty="0">
              <a:effectLst>
                <a:outerShdw blurRad="38100" dist="63500" dir="2700000" algn="tl">
                  <a:schemeClr val="bg1">
                    <a:alpha val="43000"/>
                  </a:schemeClr>
                </a:outerShdw>
              </a:effectLst>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47903" y="6423506"/>
            <a:ext cx="10749669" cy="88169"/>
          </a:xfrm>
          <a:prstGeom prst="line">
            <a:avLst/>
          </a:prstGeom>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8C77593D-CDE0-F654-27E9-060392BB6BD1}"/>
              </a:ext>
            </a:extLst>
          </p:cNvPr>
          <p:cNvSpPr txBox="1"/>
          <p:nvPr/>
        </p:nvSpPr>
        <p:spPr>
          <a:xfrm>
            <a:off x="1247903" y="624816"/>
            <a:ext cx="10060318" cy="461665"/>
          </a:xfrm>
          <a:prstGeom prst="rect">
            <a:avLst/>
          </a:prstGeom>
          <a:noFill/>
        </p:spPr>
        <p:txBody>
          <a:bodyPr wrap="none" rtlCol="0">
            <a:spAutoFit/>
          </a:bodyPr>
          <a:lstStyle/>
          <a:p>
            <a:r>
              <a:rPr lang="en-US" sz="2400" b="1" i="1" dirty="0"/>
              <a:t>Present Defendable Lower Cost Designs Using Real Non-Disturbed Material Strengths</a:t>
            </a:r>
          </a:p>
        </p:txBody>
      </p:sp>
      <p:sp>
        <p:nvSpPr>
          <p:cNvPr id="6" name="TextBox 5">
            <a:extLst>
              <a:ext uri="{FF2B5EF4-FFF2-40B4-BE49-F238E27FC236}">
                <a16:creationId xmlns:a16="http://schemas.microsoft.com/office/drawing/2014/main" id="{0F84C38D-B750-FACA-79E3-05091D22E2F9}"/>
              </a:ext>
            </a:extLst>
          </p:cNvPr>
          <p:cNvSpPr txBox="1"/>
          <p:nvPr/>
        </p:nvSpPr>
        <p:spPr>
          <a:xfrm>
            <a:off x="8055428" y="6150630"/>
            <a:ext cx="1027845" cy="246221"/>
          </a:xfrm>
          <a:prstGeom prst="rect">
            <a:avLst/>
          </a:prstGeom>
          <a:noFill/>
        </p:spPr>
        <p:txBody>
          <a:bodyPr wrap="none" rtlCol="0">
            <a:spAutoFit/>
          </a:bodyPr>
          <a:lstStyle/>
          <a:p>
            <a:r>
              <a:rPr lang="en-US" sz="1000" dirty="0"/>
              <a:t>PARK </a:t>
            </a:r>
            <a:r>
              <a:rPr lang="en-US" sz="1000" dirty="0" err="1"/>
              <a:t>Seimic</a:t>
            </a:r>
            <a:r>
              <a:rPr lang="en-US" sz="1000" dirty="0"/>
              <a:t> LLC</a:t>
            </a:r>
          </a:p>
        </p:txBody>
      </p:sp>
      <p:pic>
        <p:nvPicPr>
          <p:cNvPr id="11" name="Picture 10">
            <a:extLst>
              <a:ext uri="{FF2B5EF4-FFF2-40B4-BE49-F238E27FC236}">
                <a16:creationId xmlns:a16="http://schemas.microsoft.com/office/drawing/2014/main" id="{A58485AB-A2F2-4CA9-0A85-EB697675C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113136"/>
            <a:ext cx="8534400" cy="5179564"/>
          </a:xfrm>
          <a:prstGeom prst="rect">
            <a:avLst/>
          </a:prstGeom>
        </p:spPr>
      </p:pic>
      <p:sp>
        <p:nvSpPr>
          <p:cNvPr id="7" name="Rectangle 6">
            <a:extLst>
              <a:ext uri="{FF2B5EF4-FFF2-40B4-BE49-F238E27FC236}">
                <a16:creationId xmlns:a16="http://schemas.microsoft.com/office/drawing/2014/main" id="{B3908D82-A74A-BD25-E9BA-D330EDD3E93A}"/>
              </a:ext>
            </a:extLst>
          </p:cNvPr>
          <p:cNvSpPr/>
          <p:nvPr/>
        </p:nvSpPr>
        <p:spPr>
          <a:xfrm>
            <a:off x="1724297" y="1086481"/>
            <a:ext cx="8769532" cy="531037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825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097403" y="362309"/>
            <a:ext cx="10364451" cy="679059"/>
          </a:xfrm>
        </p:spPr>
        <p:txBody>
          <a:bodyPr anchor="t"/>
          <a:lstStyle/>
          <a:p>
            <a:r>
              <a:rPr lang="en-US" b="1" dirty="0">
                <a:effectLst>
                  <a:outerShdw blurRad="38100" dist="63500" dir="2700000" algn="tl">
                    <a:schemeClr val="bg1">
                      <a:alpha val="43000"/>
                    </a:schemeClr>
                  </a:outerShdw>
                </a:effectLst>
              </a:rPr>
              <a:t>MASW application Areas</a:t>
            </a:r>
            <a:endParaRPr lang="en-US" dirty="0">
              <a:effectLst>
                <a:outerShdw blurRad="38100" dist="63500" dir="2700000" algn="tl">
                  <a:schemeClr val="bg1">
                    <a:alpha val="43000"/>
                  </a:schemeClr>
                </a:outerShdw>
              </a:effectLst>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graphicFrame>
        <p:nvGraphicFramePr>
          <p:cNvPr id="4" name="Table 6">
            <a:extLst>
              <a:ext uri="{FF2B5EF4-FFF2-40B4-BE49-F238E27FC236}">
                <a16:creationId xmlns:a16="http://schemas.microsoft.com/office/drawing/2014/main" id="{783BF23D-AD86-1034-BA26-48D5C6E43CA5}"/>
              </a:ext>
            </a:extLst>
          </p:cNvPr>
          <p:cNvGraphicFramePr>
            <a:graphicFrameLocks noGrp="1"/>
          </p:cNvGraphicFramePr>
          <p:nvPr>
            <p:extLst>
              <p:ext uri="{D42A27DB-BD31-4B8C-83A1-F6EECF244321}">
                <p14:modId xmlns:p14="http://schemas.microsoft.com/office/powerpoint/2010/main" val="423221211"/>
              </p:ext>
            </p:extLst>
          </p:nvPr>
        </p:nvGraphicFramePr>
        <p:xfrm>
          <a:off x="1097403" y="1454631"/>
          <a:ext cx="10249866" cy="4406237"/>
        </p:xfrm>
        <a:graphic>
          <a:graphicData uri="http://schemas.openxmlformats.org/drawingml/2006/table">
            <a:tbl>
              <a:tblPr firstRow="1" bandRow="1">
                <a:tableStyleId>{073A0DAA-6AF3-43AB-8588-CEC1D06C72B9}</a:tableStyleId>
              </a:tblPr>
              <a:tblGrid>
                <a:gridCol w="5124933">
                  <a:extLst>
                    <a:ext uri="{9D8B030D-6E8A-4147-A177-3AD203B41FA5}">
                      <a16:colId xmlns:a16="http://schemas.microsoft.com/office/drawing/2014/main" val="512372626"/>
                    </a:ext>
                  </a:extLst>
                </a:gridCol>
                <a:gridCol w="5124933">
                  <a:extLst>
                    <a:ext uri="{9D8B030D-6E8A-4147-A177-3AD203B41FA5}">
                      <a16:colId xmlns:a16="http://schemas.microsoft.com/office/drawing/2014/main" val="2305891080"/>
                    </a:ext>
                  </a:extLst>
                </a:gridCol>
              </a:tblGrid>
              <a:tr h="435257">
                <a:tc>
                  <a:txBody>
                    <a:bodyPr/>
                    <a:lstStyle/>
                    <a:p>
                      <a:r>
                        <a:rPr lang="en-US" dirty="0"/>
                        <a:t>DISCIPLINES</a:t>
                      </a:r>
                    </a:p>
                  </a:txBody>
                  <a:tcPr/>
                </a:tc>
                <a:tc>
                  <a:txBody>
                    <a:bodyPr/>
                    <a:lstStyle/>
                    <a:p>
                      <a:r>
                        <a:rPr lang="en-US" dirty="0"/>
                        <a:t>AREAS OF APPLICATION</a:t>
                      </a:r>
                    </a:p>
                  </a:txBody>
                  <a:tcPr/>
                </a:tc>
                <a:extLst>
                  <a:ext uri="{0D108BD9-81ED-4DB2-BD59-A6C34878D82A}">
                    <a16:rowId xmlns:a16="http://schemas.microsoft.com/office/drawing/2014/main" val="1886046008"/>
                  </a:ext>
                </a:extLst>
              </a:tr>
              <a:tr h="3970980">
                <a:tc>
                  <a:txBody>
                    <a:bodyPr/>
                    <a:lstStyle/>
                    <a:p>
                      <a:pPr marL="285750" indent="-285750">
                        <a:buFont typeface="Arial" panose="020B0604020202020204" pitchFamily="34" charset="0"/>
                        <a:buChar char="•"/>
                      </a:pPr>
                      <a:r>
                        <a:rPr lang="en-US" sz="1800" b="1" kern="1200" dirty="0">
                          <a:solidFill>
                            <a:schemeClr val="dk1"/>
                          </a:solidFill>
                          <a:effectLst/>
                        </a:rPr>
                        <a:t>Geotechnical Engineering</a:t>
                      </a:r>
                    </a:p>
                    <a:p>
                      <a:pPr marL="285750" indent="-285750">
                        <a:buFont typeface="Arial" panose="020B0604020202020204" pitchFamily="34" charset="0"/>
                        <a:buChar char="•"/>
                      </a:pPr>
                      <a:r>
                        <a:rPr lang="en-US" sz="1800" b="1" kern="1200" dirty="0">
                          <a:solidFill>
                            <a:schemeClr val="dk1"/>
                          </a:solidFill>
                          <a:effectLst/>
                        </a:rPr>
                        <a:t>Structural Engineering</a:t>
                      </a:r>
                    </a:p>
                    <a:p>
                      <a:pPr marL="285750" indent="-285750">
                        <a:buFont typeface="Arial" panose="020B0604020202020204" pitchFamily="34" charset="0"/>
                        <a:buChar char="•"/>
                      </a:pPr>
                      <a:r>
                        <a:rPr lang="en-US" sz="1800" b="1" kern="1200" dirty="0">
                          <a:solidFill>
                            <a:schemeClr val="dk1"/>
                          </a:solidFill>
                          <a:effectLst/>
                        </a:rPr>
                        <a:t>Environmental Engineering</a:t>
                      </a:r>
                      <a:r>
                        <a:rPr lang="en-US" sz="1800" kern="1200" dirty="0">
                          <a:solidFill>
                            <a:schemeClr val="dk1"/>
                          </a:solidFill>
                          <a:effectLst/>
                        </a:rPr>
                        <a:t> </a:t>
                      </a:r>
                    </a:p>
                    <a:p>
                      <a:pPr marL="285750" indent="-285750">
                        <a:buFont typeface="Arial" panose="020B0604020202020204" pitchFamily="34" charset="0"/>
                        <a:buChar char="•"/>
                      </a:pPr>
                      <a:r>
                        <a:rPr lang="en-US" sz="1800" b="1" kern="1200" dirty="0">
                          <a:solidFill>
                            <a:schemeClr val="dk1"/>
                          </a:solidFill>
                          <a:effectLst/>
                        </a:rPr>
                        <a:t>Mining Engineering</a:t>
                      </a:r>
                    </a:p>
                    <a:p>
                      <a:pPr marL="285750" indent="-285750">
                        <a:buFont typeface="Arial" panose="020B0604020202020204" pitchFamily="34" charset="0"/>
                        <a:buChar char="•"/>
                      </a:pPr>
                      <a:r>
                        <a:rPr lang="en-US" sz="1800" b="1" kern="1200" dirty="0">
                          <a:solidFill>
                            <a:schemeClr val="dk1"/>
                          </a:solidFill>
                          <a:effectLst/>
                        </a:rPr>
                        <a:t>Transportation – Roads, RR &amp; Highways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dk1"/>
                          </a:solidFill>
                          <a:effectLst/>
                        </a:rPr>
                        <a:t>Energy Sector (Fossil Fuels, Wind, Solar)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dk1"/>
                          </a:solidFill>
                          <a:effectLst/>
                        </a:rPr>
                        <a:t>Real Estate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dk1"/>
                          </a:solidFill>
                          <a:effectLst/>
                        </a:rPr>
                        <a:t>Pre Purchase Agreement - Site Screening</a:t>
                      </a:r>
                    </a:p>
                    <a:p>
                      <a:pPr marL="285750" indent="-285750">
                        <a:buFont typeface="Arial" panose="020B0604020202020204" pitchFamily="34" charset="0"/>
                        <a:buChar char="•"/>
                      </a:pPr>
                      <a:r>
                        <a:rPr lang="en-US" sz="1800" b="1" kern="1200" dirty="0">
                          <a:solidFill>
                            <a:schemeClr val="dk1"/>
                          </a:solidFill>
                          <a:effectLst/>
                        </a:rPr>
                        <a:t>Utility Design (sewer to fiber) - Lay Out</a:t>
                      </a:r>
                    </a:p>
                    <a:p>
                      <a:pPr marL="285750" indent="-285750">
                        <a:buFont typeface="Arial" panose="020B0604020202020204" pitchFamily="34" charset="0"/>
                        <a:buChar char="•"/>
                      </a:pPr>
                      <a:r>
                        <a:rPr lang="en-US" b="1" dirty="0"/>
                        <a:t>Pipelines, buried Power Lines, Fiber Lines</a:t>
                      </a:r>
                    </a:p>
                    <a:p>
                      <a:pPr marL="285750" indent="-285750">
                        <a:buFont typeface="Arial" panose="020B0604020202020204" pitchFamily="34" charset="0"/>
                        <a:buChar char="•"/>
                      </a:pPr>
                      <a:r>
                        <a:rPr lang="en-US" b="1" dirty="0"/>
                        <a:t>Structure Forensics</a:t>
                      </a:r>
                    </a:p>
                    <a:p>
                      <a:pPr marL="285750" indent="-285750">
                        <a:buFont typeface="Arial" panose="020B0604020202020204" pitchFamily="34" charset="0"/>
                        <a:buChar char="•"/>
                      </a:pPr>
                      <a:r>
                        <a:rPr lang="en-US" b="1" dirty="0"/>
                        <a:t>Industrial Process Testing and Remediation</a:t>
                      </a:r>
                    </a:p>
                  </a:txBody>
                  <a:tcPr/>
                </a:tc>
                <a:tc>
                  <a:txBody>
                    <a:bodyPr/>
                    <a:lstStyle/>
                    <a:p>
                      <a:pPr marL="285750" indent="-285750">
                        <a:buFont typeface="Arial" panose="020B0604020202020204" pitchFamily="34" charset="0"/>
                        <a:buChar char="•"/>
                      </a:pPr>
                      <a:r>
                        <a:rPr lang="en-US" b="1" dirty="0"/>
                        <a:t>Depth to Bedrock - Rippability</a:t>
                      </a:r>
                    </a:p>
                    <a:p>
                      <a:pPr marL="285750" indent="-285750">
                        <a:buFont typeface="Arial" panose="020B0604020202020204" pitchFamily="34" charset="0"/>
                        <a:buChar char="•"/>
                      </a:pPr>
                      <a:r>
                        <a:rPr lang="en-US" b="1" dirty="0"/>
                        <a:t>Sediment thickness</a:t>
                      </a:r>
                    </a:p>
                    <a:p>
                      <a:pPr marL="285750" indent="-285750">
                        <a:buFont typeface="Arial" panose="020B0604020202020204" pitchFamily="34" charset="0"/>
                        <a:buChar char="•"/>
                      </a:pPr>
                      <a:r>
                        <a:rPr lang="en-US" b="1" dirty="0"/>
                        <a:t>Soil classification</a:t>
                      </a:r>
                    </a:p>
                    <a:p>
                      <a:pPr marL="285750" indent="-285750">
                        <a:buFont typeface="Arial" panose="020B0604020202020204" pitchFamily="34" charset="0"/>
                        <a:buChar char="•"/>
                      </a:pPr>
                      <a:r>
                        <a:rPr lang="en-US" b="1" dirty="0"/>
                        <a:t>Fractured zone mapping</a:t>
                      </a:r>
                    </a:p>
                    <a:p>
                      <a:pPr marL="285750" indent="-285750">
                        <a:buFont typeface="Arial" panose="020B0604020202020204" pitchFamily="34" charset="0"/>
                        <a:buChar char="•"/>
                      </a:pPr>
                      <a:r>
                        <a:rPr lang="en-US" b="1" dirty="0"/>
                        <a:t>Karst detection (void Detection)</a:t>
                      </a:r>
                    </a:p>
                    <a:p>
                      <a:pPr marL="285750" indent="-285750">
                        <a:buFont typeface="Arial" panose="020B0604020202020204" pitchFamily="34" charset="0"/>
                        <a:buChar char="•"/>
                      </a:pPr>
                      <a:r>
                        <a:rPr lang="en-US" b="1" dirty="0"/>
                        <a:t>Buried stream channel location</a:t>
                      </a:r>
                    </a:p>
                    <a:p>
                      <a:pPr marL="285750" indent="-285750">
                        <a:buFont typeface="Arial" panose="020B0604020202020204" pitchFamily="34" charset="0"/>
                        <a:buChar char="•"/>
                      </a:pPr>
                      <a:r>
                        <a:rPr lang="en-US" b="1" dirty="0"/>
                        <a:t>Environmental Site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Flow pathway location</a:t>
                      </a:r>
                    </a:p>
                    <a:p>
                      <a:pPr marL="285750" indent="-285750">
                        <a:buFont typeface="Arial" panose="020B0604020202020204" pitchFamily="34" charset="0"/>
                        <a:buChar char="•"/>
                      </a:pPr>
                      <a:r>
                        <a:rPr lang="en-US" b="1" dirty="0"/>
                        <a:t>Foundation studies – Structural Review</a:t>
                      </a:r>
                    </a:p>
                    <a:p>
                      <a:pPr marL="285750" indent="-285750">
                        <a:buFont typeface="Arial" panose="020B0604020202020204" pitchFamily="34" charset="0"/>
                        <a:buChar char="•"/>
                      </a:pPr>
                      <a:r>
                        <a:rPr lang="en-US" b="1" dirty="0"/>
                        <a:t>Soil Improvement/ Grouting</a:t>
                      </a:r>
                    </a:p>
                    <a:p>
                      <a:pPr marL="285750" indent="-285750">
                        <a:buFont typeface="Arial" panose="020B0604020202020204" pitchFamily="34" charset="0"/>
                        <a:buChar char="•"/>
                      </a:pPr>
                      <a:r>
                        <a:rPr lang="en-US" b="1" dirty="0"/>
                        <a:t>Borehole Siting</a:t>
                      </a:r>
                    </a:p>
                    <a:p>
                      <a:pPr marL="285750" indent="-285750">
                        <a:buFont typeface="Arial" panose="020B0604020202020204" pitchFamily="34" charset="0"/>
                        <a:buChar char="•"/>
                      </a:pPr>
                      <a:r>
                        <a:rPr lang="en-US" b="1" dirty="0"/>
                        <a:t>Utility corridor Exploration (sewer coarse def)</a:t>
                      </a:r>
                    </a:p>
                    <a:p>
                      <a:pPr marL="285750" indent="-285750">
                        <a:buFont typeface="Arial" panose="020B0604020202020204" pitchFamily="34" charset="0"/>
                        <a:buChar char="•"/>
                      </a:pPr>
                      <a:r>
                        <a:rPr lang="en-US" b="1" dirty="0"/>
                        <a:t>Required Noninvasive examination</a:t>
                      </a:r>
                      <a:endParaRPr lang="en-US" dirty="0"/>
                    </a:p>
                  </a:txBody>
                  <a:tcPr/>
                </a:tc>
                <a:extLst>
                  <a:ext uri="{0D108BD9-81ED-4DB2-BD59-A6C34878D82A}">
                    <a16:rowId xmlns:a16="http://schemas.microsoft.com/office/drawing/2014/main" val="2984540421"/>
                  </a:ext>
                </a:extLst>
              </a:tr>
            </a:tbl>
          </a:graphicData>
        </a:graphic>
      </p:graphicFrame>
    </p:spTree>
    <p:extLst>
      <p:ext uri="{BB962C8B-B14F-4D97-AF65-F5344CB8AC3E}">
        <p14:creationId xmlns:p14="http://schemas.microsoft.com/office/powerpoint/2010/main" val="411138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5" y="362310"/>
            <a:ext cx="10364451" cy="582794"/>
          </a:xfrm>
        </p:spPr>
        <p:txBody>
          <a:bodyPr anchor="t">
            <a:noAutofit/>
          </a:bodyPr>
          <a:lstStyle/>
          <a:p>
            <a:r>
              <a:rPr lang="en-US" b="1" dirty="0">
                <a:effectLst>
                  <a:outerShdw blurRad="38100" dist="63500" dir="2700000" algn="tl">
                    <a:schemeClr val="bg1">
                      <a:alpha val="43000"/>
                    </a:schemeClr>
                  </a:outerShdw>
                </a:effectLst>
              </a:rPr>
              <a:t>MASW Survey equipment</a:t>
            </a:r>
            <a:endParaRPr lang="en-US" dirty="0">
              <a:effectLst>
                <a:outerShdw blurRad="38100" dist="63500" dir="2700000" algn="tl">
                  <a:schemeClr val="bg1">
                    <a:alpha val="43000"/>
                  </a:schemeClr>
                </a:outerShdw>
              </a:effectLst>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graphicFrame>
        <p:nvGraphicFramePr>
          <p:cNvPr id="4" name="Table 6">
            <a:extLst>
              <a:ext uri="{FF2B5EF4-FFF2-40B4-BE49-F238E27FC236}">
                <a16:creationId xmlns:a16="http://schemas.microsoft.com/office/drawing/2014/main" id="{783BF23D-AD86-1034-BA26-48D5C6E43CA5}"/>
              </a:ext>
            </a:extLst>
          </p:cNvPr>
          <p:cNvGraphicFramePr>
            <a:graphicFrameLocks noGrp="1"/>
          </p:cNvGraphicFramePr>
          <p:nvPr>
            <p:extLst>
              <p:ext uri="{D42A27DB-BD31-4B8C-83A1-F6EECF244321}">
                <p14:modId xmlns:p14="http://schemas.microsoft.com/office/powerpoint/2010/main" val="4232119114"/>
              </p:ext>
            </p:extLst>
          </p:nvPr>
        </p:nvGraphicFramePr>
        <p:xfrm>
          <a:off x="194428" y="1207083"/>
          <a:ext cx="4334029" cy="4754805"/>
        </p:xfrm>
        <a:graphic>
          <a:graphicData uri="http://schemas.openxmlformats.org/drawingml/2006/table">
            <a:tbl>
              <a:tblPr firstRow="1" bandRow="1">
                <a:tableStyleId>{073A0DAA-6AF3-43AB-8588-CEC1D06C72B9}</a:tableStyleId>
              </a:tblPr>
              <a:tblGrid>
                <a:gridCol w="1477509">
                  <a:extLst>
                    <a:ext uri="{9D8B030D-6E8A-4147-A177-3AD203B41FA5}">
                      <a16:colId xmlns:a16="http://schemas.microsoft.com/office/drawing/2014/main" val="512372626"/>
                    </a:ext>
                  </a:extLst>
                </a:gridCol>
                <a:gridCol w="2856520">
                  <a:extLst>
                    <a:ext uri="{9D8B030D-6E8A-4147-A177-3AD203B41FA5}">
                      <a16:colId xmlns:a16="http://schemas.microsoft.com/office/drawing/2014/main" val="2305891080"/>
                    </a:ext>
                  </a:extLst>
                </a:gridCol>
              </a:tblGrid>
              <a:tr h="372926">
                <a:tc>
                  <a:txBody>
                    <a:bodyPr/>
                    <a:lstStyle/>
                    <a:p>
                      <a:r>
                        <a:rPr lang="en-US" dirty="0"/>
                        <a:t>EQUIPMENT</a:t>
                      </a:r>
                    </a:p>
                  </a:txBody>
                  <a:tcPr/>
                </a:tc>
                <a:tc>
                  <a:txBody>
                    <a:bodyPr/>
                    <a:lstStyle/>
                    <a:p>
                      <a:r>
                        <a:rPr lang="en-US" dirty="0"/>
                        <a:t>FUNCTION</a:t>
                      </a:r>
                    </a:p>
                  </a:txBody>
                  <a:tcPr/>
                </a:tc>
                <a:extLst>
                  <a:ext uri="{0D108BD9-81ED-4DB2-BD59-A6C34878D82A}">
                    <a16:rowId xmlns:a16="http://schemas.microsoft.com/office/drawing/2014/main" val="1886046008"/>
                  </a:ext>
                </a:extLst>
              </a:tr>
              <a:tr h="652620">
                <a:tc>
                  <a:txBody>
                    <a:bodyPr/>
                    <a:lstStyle/>
                    <a:p>
                      <a:pPr marL="0" indent="0">
                        <a:buFont typeface="Arial" panose="020B0604020202020204" pitchFamily="34" charset="0"/>
                        <a:buNone/>
                      </a:pPr>
                      <a:r>
                        <a:rPr lang="en-US" sz="1800" b="1" kern="1200" dirty="0">
                          <a:solidFill>
                            <a:schemeClr val="dk1"/>
                          </a:solidFill>
                          <a:effectLst/>
                        </a:rPr>
                        <a:t>Seismograph</a:t>
                      </a:r>
                    </a:p>
                  </a:txBody>
                  <a:tcPr/>
                </a:tc>
                <a:tc>
                  <a:txBody>
                    <a:bodyPr/>
                    <a:lstStyle/>
                    <a:p>
                      <a:pPr marL="0" indent="0">
                        <a:buFont typeface="Arial" panose="020B0604020202020204" pitchFamily="34" charset="0"/>
                        <a:buNone/>
                      </a:pPr>
                      <a:r>
                        <a:rPr lang="en-US" b="1" dirty="0"/>
                        <a:t>Digitally records the MASW data</a:t>
                      </a:r>
                    </a:p>
                  </a:txBody>
                  <a:tcPr/>
                </a:tc>
                <a:extLst>
                  <a:ext uri="{0D108BD9-81ED-4DB2-BD59-A6C34878D82A}">
                    <a16:rowId xmlns:a16="http://schemas.microsoft.com/office/drawing/2014/main" val="2984540421"/>
                  </a:ext>
                </a:extLst>
              </a:tr>
              <a:tr h="652620">
                <a:tc>
                  <a:txBody>
                    <a:bodyPr/>
                    <a:lstStyle/>
                    <a:p>
                      <a:pPr marL="0" indent="0">
                        <a:buFont typeface="Arial" panose="020B0604020202020204" pitchFamily="34" charset="0"/>
                        <a:buNone/>
                      </a:pPr>
                      <a:r>
                        <a:rPr lang="en-US" sz="1800" b="1" kern="1200" dirty="0">
                          <a:solidFill>
                            <a:schemeClr val="dk1"/>
                          </a:solidFill>
                          <a:effectLst/>
                        </a:rPr>
                        <a:t>Seismic Source</a:t>
                      </a:r>
                    </a:p>
                  </a:txBody>
                  <a:tcPr/>
                </a:tc>
                <a:tc>
                  <a:txBody>
                    <a:bodyPr/>
                    <a:lstStyle/>
                    <a:p>
                      <a:pPr marL="0" indent="0">
                        <a:buFont typeface="Arial" panose="020B0604020202020204" pitchFamily="34" charset="0"/>
                        <a:buNone/>
                      </a:pPr>
                      <a:r>
                        <a:rPr lang="en-US" b="1" dirty="0"/>
                        <a:t>Generates the seismic surface waves</a:t>
                      </a:r>
                    </a:p>
                  </a:txBody>
                  <a:tcPr/>
                </a:tc>
                <a:extLst>
                  <a:ext uri="{0D108BD9-81ED-4DB2-BD59-A6C34878D82A}">
                    <a16:rowId xmlns:a16="http://schemas.microsoft.com/office/drawing/2014/main" val="876389898"/>
                  </a:ext>
                </a:extLst>
              </a:tr>
              <a:tr h="932315">
                <a:tc>
                  <a:txBody>
                    <a:bodyPr/>
                    <a:lstStyle/>
                    <a:p>
                      <a:pPr marL="0" indent="0">
                        <a:buFont typeface="Arial" panose="020B0604020202020204" pitchFamily="34" charset="0"/>
                        <a:buNone/>
                      </a:pPr>
                      <a:r>
                        <a:rPr lang="en-US" sz="1800" b="1" kern="1200" dirty="0">
                          <a:solidFill>
                            <a:schemeClr val="dk1"/>
                          </a:solidFill>
                          <a:effectLst/>
                        </a:rPr>
                        <a:t>Land Streamer</a:t>
                      </a:r>
                    </a:p>
                  </a:txBody>
                  <a:tcPr/>
                </a:tc>
                <a:tc>
                  <a:txBody>
                    <a:bodyPr/>
                    <a:lstStyle/>
                    <a:p>
                      <a:pPr marL="0" indent="0">
                        <a:buFont typeface="Arial" panose="020B0604020202020204" pitchFamily="34" charset="0"/>
                        <a:buNone/>
                      </a:pPr>
                      <a:r>
                        <a:rPr lang="en-US" b="1" dirty="0"/>
                        <a:t>Geophone sensor array that detects the generated surface waves</a:t>
                      </a:r>
                    </a:p>
                  </a:txBody>
                  <a:tcPr/>
                </a:tc>
                <a:extLst>
                  <a:ext uri="{0D108BD9-81ED-4DB2-BD59-A6C34878D82A}">
                    <a16:rowId xmlns:a16="http://schemas.microsoft.com/office/drawing/2014/main" val="218985553"/>
                  </a:ext>
                </a:extLst>
              </a:tr>
              <a:tr h="932315">
                <a:tc>
                  <a:txBody>
                    <a:bodyPr/>
                    <a:lstStyle/>
                    <a:p>
                      <a:pPr marL="0" indent="0">
                        <a:buFont typeface="Arial" panose="020B0604020202020204" pitchFamily="34" charset="0"/>
                        <a:buNone/>
                      </a:pPr>
                      <a:r>
                        <a:rPr lang="en-US" sz="1800" b="1" kern="1200" dirty="0">
                          <a:solidFill>
                            <a:schemeClr val="dk1"/>
                          </a:solidFill>
                          <a:effectLst/>
                        </a:rPr>
                        <a:t>Tow Vehicle</a:t>
                      </a:r>
                    </a:p>
                  </a:txBody>
                  <a:tcPr/>
                </a:tc>
                <a:tc>
                  <a:txBody>
                    <a:bodyPr/>
                    <a:lstStyle/>
                    <a:p>
                      <a:pPr marL="0" indent="0">
                        <a:buFont typeface="Arial" panose="020B0604020202020204" pitchFamily="34" charset="0"/>
                        <a:buNone/>
                      </a:pPr>
                      <a:r>
                        <a:rPr lang="en-US" b="1" dirty="0"/>
                        <a:t>4x4 truck or UTV that pulls the seismic source &amp; the land streamer</a:t>
                      </a:r>
                    </a:p>
                  </a:txBody>
                  <a:tcPr/>
                </a:tc>
                <a:extLst>
                  <a:ext uri="{0D108BD9-81ED-4DB2-BD59-A6C34878D82A}">
                    <a16:rowId xmlns:a16="http://schemas.microsoft.com/office/drawing/2014/main" val="2536188274"/>
                  </a:ext>
                </a:extLst>
              </a:tr>
              <a:tr h="1212009">
                <a:tc>
                  <a:txBody>
                    <a:bodyPr/>
                    <a:lstStyle/>
                    <a:p>
                      <a:pPr marL="0" indent="0">
                        <a:buFont typeface="Arial" panose="020B0604020202020204" pitchFamily="34" charset="0"/>
                        <a:buNone/>
                      </a:pPr>
                      <a:r>
                        <a:rPr lang="en-US" sz="1800" b="1" kern="1200" dirty="0">
                          <a:solidFill>
                            <a:schemeClr val="dk1"/>
                          </a:solidFill>
                          <a:effectLst/>
                        </a:rPr>
                        <a:t>GPS</a:t>
                      </a:r>
                    </a:p>
                  </a:txBody>
                  <a:tcPr/>
                </a:tc>
                <a:tc>
                  <a:txBody>
                    <a:bodyPr/>
                    <a:lstStyle/>
                    <a:p>
                      <a:pPr marL="0" indent="0">
                        <a:buFont typeface="Arial" panose="020B0604020202020204" pitchFamily="34" charset="0"/>
                        <a:buNone/>
                      </a:pPr>
                      <a:r>
                        <a:rPr lang="en-US" b="1" dirty="0"/>
                        <a:t>Provides survey positioning for MASW data processing &amp; elevation control</a:t>
                      </a:r>
                    </a:p>
                  </a:txBody>
                  <a:tcPr/>
                </a:tc>
                <a:extLst>
                  <a:ext uri="{0D108BD9-81ED-4DB2-BD59-A6C34878D82A}">
                    <a16:rowId xmlns:a16="http://schemas.microsoft.com/office/drawing/2014/main" val="3938092174"/>
                  </a:ext>
                </a:extLst>
              </a:tr>
            </a:tbl>
          </a:graphicData>
        </a:graphic>
      </p:graphicFrame>
      <p:pic>
        <p:nvPicPr>
          <p:cNvPr id="8" name="Picture 5">
            <a:extLst>
              <a:ext uri="{FF2B5EF4-FFF2-40B4-BE49-F238E27FC236}">
                <a16:creationId xmlns:a16="http://schemas.microsoft.com/office/drawing/2014/main" id="{84BE7761-5813-D0B8-684C-1B5BB6FA7B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97" t="18806" r="5669"/>
          <a:stretch/>
        </p:blipFill>
        <p:spPr>
          <a:xfrm>
            <a:off x="4615995" y="1610089"/>
            <a:ext cx="3635811" cy="4663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9F3EBAC-E72C-C738-54FB-3A60CFB5A616}"/>
              </a:ext>
            </a:extLst>
          </p:cNvPr>
          <p:cNvPicPr>
            <a:picLocks noChangeAspect="1"/>
          </p:cNvPicPr>
          <p:nvPr/>
        </p:nvPicPr>
        <p:blipFill rotWithShape="1">
          <a:blip r:embed="rId4">
            <a:extLst>
              <a:ext uri="{28A0092B-C50C-407E-A947-70E740481C1C}">
                <a14:useLocalDpi xmlns:a14="http://schemas.microsoft.com/office/drawing/2010/main" val="0"/>
              </a:ext>
            </a:extLst>
          </a:blip>
          <a:srcRect l="12941" t="15090" r="27235"/>
          <a:stretch/>
        </p:blipFill>
        <p:spPr>
          <a:xfrm rot="5400000">
            <a:off x="7892524" y="1508552"/>
            <a:ext cx="4306044" cy="384089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C317535-5854-91DD-95DF-6830DEAD0632}"/>
              </a:ext>
            </a:extLst>
          </p:cNvPr>
          <p:cNvSpPr txBox="1"/>
          <p:nvPr/>
        </p:nvSpPr>
        <p:spPr>
          <a:xfrm>
            <a:off x="8489334" y="1440812"/>
            <a:ext cx="3112424"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Auto-Hammer Seismic Source</a:t>
            </a:r>
          </a:p>
        </p:txBody>
      </p:sp>
    </p:spTree>
    <p:extLst>
      <p:ext uri="{BB962C8B-B14F-4D97-AF65-F5344CB8AC3E}">
        <p14:creationId xmlns:p14="http://schemas.microsoft.com/office/powerpoint/2010/main" val="192663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94428" y="336432"/>
            <a:ext cx="12162329" cy="578217"/>
          </a:xfrm>
        </p:spPr>
        <p:txBody>
          <a:bodyPr anchor="t">
            <a:noAutofit/>
          </a:bodyPr>
          <a:lstStyle/>
          <a:p>
            <a:r>
              <a:rPr lang="en-US" b="1" dirty="0">
                <a:effectLst>
                  <a:outerShdw blurRad="38100" dist="63500" dir="2700000" algn="tl">
                    <a:schemeClr val="bg1">
                      <a:alpha val="43000"/>
                    </a:schemeClr>
                  </a:outerShdw>
                </a:effectLst>
              </a:rPr>
              <a:t>Seismic sources Used FOR Active MASW SURVEYING</a:t>
            </a:r>
            <a:endParaRPr lang="en-US" dirty="0">
              <a:effectLst>
                <a:outerShdw blurRad="38100" dist="63500" dir="2700000" algn="tl">
                  <a:schemeClr val="bg1">
                    <a:alpha val="43000"/>
                  </a:schemeClr>
                </a:outerShdw>
              </a:effectLst>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47903" y="6433399"/>
            <a:ext cx="10749669" cy="88169"/>
          </a:xfrm>
          <a:prstGeom prst="line">
            <a:avLst/>
          </a:prstGeom>
        </p:spPr>
        <p:style>
          <a:lnRef idx="3">
            <a:schemeClr val="dk1"/>
          </a:lnRef>
          <a:fillRef idx="0">
            <a:schemeClr val="dk1"/>
          </a:fillRef>
          <a:effectRef idx="2">
            <a:schemeClr val="dk1"/>
          </a:effectRef>
          <a:fontRef idx="minor">
            <a:schemeClr val="tx1"/>
          </a:fontRef>
        </p:style>
      </p:cxnSp>
      <p:sp>
        <p:nvSpPr>
          <p:cNvPr id="6" name="Subtitle 5">
            <a:extLst>
              <a:ext uri="{FF2B5EF4-FFF2-40B4-BE49-F238E27FC236}">
                <a16:creationId xmlns:a16="http://schemas.microsoft.com/office/drawing/2014/main" id="{F35BCD59-C18B-E5F7-2557-F8A1F38AC9BD}"/>
              </a:ext>
            </a:extLst>
          </p:cNvPr>
          <p:cNvSpPr txBox="1">
            <a:spLocks/>
          </p:cNvSpPr>
          <p:nvPr/>
        </p:nvSpPr>
        <p:spPr>
          <a:xfrm>
            <a:off x="3675017" y="1053738"/>
            <a:ext cx="4833257" cy="305670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just">
              <a:buFont typeface="Arial" panose="020B0604020202020204" pitchFamily="34" charset="0"/>
              <a:buNone/>
            </a:pPr>
            <a:r>
              <a:rPr lang="en-US" sz="1500" cap="none" dirty="0"/>
              <a:t>Consistent </a:t>
            </a:r>
            <a:r>
              <a:rPr lang="en-US" sz="1500" b="1" cap="none" dirty="0"/>
              <a:t>FREQUENCY</a:t>
            </a:r>
            <a:r>
              <a:rPr lang="en-US" sz="1500" cap="none" dirty="0"/>
              <a:t> and </a:t>
            </a:r>
            <a:r>
              <a:rPr lang="en-US" sz="1500" b="1" cap="none" dirty="0"/>
              <a:t>AMPLITUDE</a:t>
            </a:r>
            <a:r>
              <a:rPr lang="en-US" sz="1500" cap="none" dirty="0"/>
              <a:t> of surface waves generated by the Seismic Source is</a:t>
            </a:r>
            <a:r>
              <a:rPr lang="en-US" sz="1500" cap="none" dirty="0">
                <a:solidFill>
                  <a:srgbClr val="FF0000"/>
                </a:solidFill>
              </a:rPr>
              <a:t> </a:t>
            </a:r>
            <a:r>
              <a:rPr lang="en-US" sz="1500" u="sng" cap="none" dirty="0">
                <a:solidFill>
                  <a:srgbClr val="FF0000"/>
                </a:solidFill>
              </a:rPr>
              <a:t>critical</a:t>
            </a:r>
            <a:r>
              <a:rPr lang="en-US" sz="1500" cap="none" dirty="0">
                <a:solidFill>
                  <a:srgbClr val="FF0000"/>
                </a:solidFill>
              </a:rPr>
              <a:t> </a:t>
            </a:r>
            <a:r>
              <a:rPr lang="en-US" sz="1500" cap="none" dirty="0"/>
              <a:t>to the quality of the MASW data.  It is usually difficult to control NOISE so we need to control SIGNAL to overcome site noise. In general, large automatic  impact sources produce the best results. </a:t>
            </a:r>
            <a:endParaRPr lang="en-US" sz="1500" cap="none" dirty="0">
              <a:solidFill>
                <a:srgbClr val="FF0000"/>
              </a:solidFill>
            </a:endParaRPr>
          </a:p>
          <a:p>
            <a:pPr marL="0" indent="0" algn="just">
              <a:buFont typeface="Arial" panose="020B0604020202020204" pitchFamily="34" charset="0"/>
              <a:buNone/>
            </a:pPr>
            <a:r>
              <a:rPr lang="en-US" sz="1600" cap="none" dirty="0">
                <a:solidFill>
                  <a:srgbClr val="FF0000"/>
                </a:solidFill>
              </a:rPr>
              <a:t>Sledge Hammers are </a:t>
            </a:r>
            <a:r>
              <a:rPr lang="en-US" sz="1600" b="1" u="sng" cap="none" dirty="0">
                <a:solidFill>
                  <a:srgbClr val="FF0000"/>
                </a:solidFill>
              </a:rPr>
              <a:t>not</a:t>
            </a:r>
            <a:r>
              <a:rPr lang="en-US" sz="1600" b="1" cap="none" dirty="0">
                <a:solidFill>
                  <a:srgbClr val="FF0000"/>
                </a:solidFill>
              </a:rPr>
              <a:t> the recommended </a:t>
            </a:r>
            <a:r>
              <a:rPr lang="en-US" sz="1600" cap="none" dirty="0">
                <a:solidFill>
                  <a:srgbClr val="FF0000"/>
                </a:solidFill>
              </a:rPr>
              <a:t>MASW source </a:t>
            </a:r>
            <a:r>
              <a:rPr lang="en-US" sz="1500" cap="none" dirty="0"/>
              <a:t>contrary to some publications and popular belief. They are the LOW COST source. It is almost always better to have a consistent auto stacking source. When you need 8 or 16 pops per station, sledge hammers and modern humans do not mix.</a:t>
            </a:r>
          </a:p>
        </p:txBody>
      </p:sp>
      <p:pic>
        <p:nvPicPr>
          <p:cNvPr id="10" name="Picture 9">
            <a:extLst>
              <a:ext uri="{FF2B5EF4-FFF2-40B4-BE49-F238E27FC236}">
                <a16:creationId xmlns:a16="http://schemas.microsoft.com/office/drawing/2014/main" id="{E5C6D629-56A4-5794-9FAA-030CC3810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25" y="1105988"/>
            <a:ext cx="3385212" cy="492579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A2529D3-A8ED-9980-0883-7F6C2805E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0386" y="1165765"/>
            <a:ext cx="3390785" cy="480691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D1141F5-9B03-8296-5FD6-DA889D19CF1D}"/>
              </a:ext>
            </a:extLst>
          </p:cNvPr>
          <p:cNvSpPr txBox="1"/>
          <p:nvPr/>
        </p:nvSpPr>
        <p:spPr>
          <a:xfrm>
            <a:off x="990750" y="6124752"/>
            <a:ext cx="1816224" cy="276999"/>
          </a:xfrm>
          <a:prstGeom prst="rect">
            <a:avLst/>
          </a:prstGeom>
          <a:noFill/>
        </p:spPr>
        <p:txBody>
          <a:bodyPr wrap="square" rtlCol="0">
            <a:spAutoFit/>
          </a:bodyPr>
          <a:lstStyle/>
          <a:p>
            <a:pPr algn="ctr"/>
            <a:r>
              <a:rPr lang="en-US" sz="1200" b="1" dirty="0"/>
              <a:t>BB50 Auto-Hammer</a:t>
            </a:r>
          </a:p>
        </p:txBody>
      </p:sp>
      <p:sp>
        <p:nvSpPr>
          <p:cNvPr id="14" name="TextBox 13">
            <a:extLst>
              <a:ext uri="{FF2B5EF4-FFF2-40B4-BE49-F238E27FC236}">
                <a16:creationId xmlns:a16="http://schemas.microsoft.com/office/drawing/2014/main" id="{616F389E-9CF5-DCA7-02D3-519C7EB15606}"/>
              </a:ext>
            </a:extLst>
          </p:cNvPr>
          <p:cNvSpPr txBox="1"/>
          <p:nvPr/>
        </p:nvSpPr>
        <p:spPr>
          <a:xfrm>
            <a:off x="9557849" y="6031779"/>
            <a:ext cx="1911286" cy="276999"/>
          </a:xfrm>
          <a:prstGeom prst="rect">
            <a:avLst/>
          </a:prstGeom>
          <a:noFill/>
        </p:spPr>
        <p:txBody>
          <a:bodyPr wrap="square" rtlCol="0">
            <a:spAutoFit/>
          </a:bodyPr>
          <a:lstStyle/>
          <a:p>
            <a:pPr algn="ctr"/>
            <a:r>
              <a:rPr lang="en-US" sz="1200" b="1" dirty="0"/>
              <a:t>BB750 Auto-Hammer</a:t>
            </a:r>
          </a:p>
        </p:txBody>
      </p:sp>
      <p:graphicFrame>
        <p:nvGraphicFramePr>
          <p:cNvPr id="4" name="Table 3">
            <a:extLst>
              <a:ext uri="{FF2B5EF4-FFF2-40B4-BE49-F238E27FC236}">
                <a16:creationId xmlns:a16="http://schemas.microsoft.com/office/drawing/2014/main" id="{88C7C67B-743C-FEEC-2BDF-696D949F2D08}"/>
              </a:ext>
            </a:extLst>
          </p:cNvPr>
          <p:cNvGraphicFramePr>
            <a:graphicFrameLocks noGrp="1"/>
          </p:cNvGraphicFramePr>
          <p:nvPr>
            <p:extLst>
              <p:ext uri="{D42A27DB-BD31-4B8C-83A1-F6EECF244321}">
                <p14:modId xmlns:p14="http://schemas.microsoft.com/office/powerpoint/2010/main" val="310780193"/>
              </p:ext>
            </p:extLst>
          </p:nvPr>
        </p:nvGraphicFramePr>
        <p:xfrm>
          <a:off x="3472542" y="4295952"/>
          <a:ext cx="5238205" cy="1828800"/>
        </p:xfrm>
        <a:graphic>
          <a:graphicData uri="http://schemas.openxmlformats.org/drawingml/2006/table">
            <a:tbl>
              <a:tblPr firstRow="1" bandRow="1">
                <a:tableStyleId>{073A0DAA-6AF3-43AB-8588-CEC1D06C72B9}</a:tableStyleId>
              </a:tblPr>
              <a:tblGrid>
                <a:gridCol w="2290812">
                  <a:extLst>
                    <a:ext uri="{9D8B030D-6E8A-4147-A177-3AD203B41FA5}">
                      <a16:colId xmlns:a16="http://schemas.microsoft.com/office/drawing/2014/main" val="512372626"/>
                    </a:ext>
                  </a:extLst>
                </a:gridCol>
                <a:gridCol w="2947393">
                  <a:extLst>
                    <a:ext uri="{9D8B030D-6E8A-4147-A177-3AD203B41FA5}">
                      <a16:colId xmlns:a16="http://schemas.microsoft.com/office/drawing/2014/main" val="2305891080"/>
                    </a:ext>
                  </a:extLst>
                </a:gridCol>
              </a:tblGrid>
              <a:tr h="311429">
                <a:tc>
                  <a:txBody>
                    <a:bodyPr/>
                    <a:lstStyle/>
                    <a:p>
                      <a:r>
                        <a:rPr lang="en-US" sz="1800" dirty="0"/>
                        <a:t>SOURCE</a:t>
                      </a:r>
                    </a:p>
                  </a:txBody>
                  <a:tcPr/>
                </a:tc>
                <a:tc>
                  <a:txBody>
                    <a:bodyPr/>
                    <a:lstStyle/>
                    <a:p>
                      <a:r>
                        <a:rPr lang="en-US" dirty="0"/>
                        <a:t>SURVEY DESCRIPTION</a:t>
                      </a:r>
                    </a:p>
                  </a:txBody>
                  <a:tcPr/>
                </a:tc>
                <a:extLst>
                  <a:ext uri="{0D108BD9-81ED-4DB2-BD59-A6C34878D82A}">
                    <a16:rowId xmlns:a16="http://schemas.microsoft.com/office/drawing/2014/main" val="1886046008"/>
                  </a:ext>
                </a:extLst>
              </a:tr>
              <a:tr h="311429">
                <a:tc>
                  <a:txBody>
                    <a:bodyPr/>
                    <a:lstStyle/>
                    <a:p>
                      <a:pPr marL="0" indent="0">
                        <a:buFont typeface="Arial" panose="020B0604020202020204" pitchFamily="34" charset="0"/>
                        <a:buNone/>
                      </a:pPr>
                      <a:r>
                        <a:rPr lang="en-US" sz="1800" b="1" kern="1200" dirty="0">
                          <a:solidFill>
                            <a:schemeClr val="dk1"/>
                          </a:solidFill>
                          <a:effectLst/>
                        </a:rPr>
                        <a:t>4-lb Hand Maul</a:t>
                      </a:r>
                    </a:p>
                  </a:txBody>
                  <a:tcPr/>
                </a:tc>
                <a:tc>
                  <a:txBody>
                    <a:bodyPr/>
                    <a:lstStyle/>
                    <a:p>
                      <a:pPr marL="0" indent="0">
                        <a:buFont typeface="Arial" panose="020B0604020202020204" pitchFamily="34" charset="0"/>
                        <a:buNone/>
                      </a:pPr>
                      <a:r>
                        <a:rPr lang="en-US" b="1" dirty="0"/>
                        <a:t>Ultra-Shallow depth (1-10 ft)</a:t>
                      </a:r>
                    </a:p>
                  </a:txBody>
                  <a:tcPr/>
                </a:tc>
                <a:extLst>
                  <a:ext uri="{0D108BD9-81ED-4DB2-BD59-A6C34878D82A}">
                    <a16:rowId xmlns:a16="http://schemas.microsoft.com/office/drawing/2014/main" val="2984540421"/>
                  </a:ext>
                </a:extLst>
              </a:tr>
              <a:tr h="311429">
                <a:tc>
                  <a:txBody>
                    <a:bodyPr/>
                    <a:lstStyle/>
                    <a:p>
                      <a:pPr marL="0" indent="0">
                        <a:buFont typeface="Arial" panose="020B0604020202020204" pitchFamily="34" charset="0"/>
                        <a:buNone/>
                      </a:pPr>
                      <a:r>
                        <a:rPr lang="en-US" sz="1800" b="1" kern="1200" dirty="0">
                          <a:solidFill>
                            <a:schemeClr val="dk1"/>
                          </a:solidFill>
                          <a:effectLst/>
                        </a:rPr>
                        <a:t>16-lb Sledgehammer</a:t>
                      </a:r>
                    </a:p>
                  </a:txBody>
                  <a:tcPr/>
                </a:tc>
                <a:tc>
                  <a:txBody>
                    <a:bodyPr/>
                    <a:lstStyle/>
                    <a:p>
                      <a:pPr marL="0" indent="0">
                        <a:buFont typeface="Arial" panose="020B0604020202020204" pitchFamily="34" charset="0"/>
                        <a:buNone/>
                      </a:pPr>
                      <a:r>
                        <a:rPr lang="en-US" b="1" dirty="0"/>
                        <a:t>Shallow depth (1-20 ft)</a:t>
                      </a:r>
                    </a:p>
                  </a:txBody>
                  <a:tcPr/>
                </a:tc>
                <a:extLst>
                  <a:ext uri="{0D108BD9-81ED-4DB2-BD59-A6C34878D82A}">
                    <a16:rowId xmlns:a16="http://schemas.microsoft.com/office/drawing/2014/main" val="876389898"/>
                  </a:ext>
                </a:extLst>
              </a:tr>
              <a:tr h="311429">
                <a:tc>
                  <a:txBody>
                    <a:bodyPr/>
                    <a:lstStyle/>
                    <a:p>
                      <a:pPr marL="0" indent="0">
                        <a:buFont typeface="Arial" panose="020B0604020202020204" pitchFamily="34" charset="0"/>
                        <a:buNone/>
                      </a:pPr>
                      <a:r>
                        <a:rPr lang="en-US" sz="1800" b="1" kern="1200" dirty="0">
                          <a:solidFill>
                            <a:schemeClr val="dk1"/>
                          </a:solidFill>
                          <a:effectLst/>
                        </a:rPr>
                        <a:t>50-lb Auto-Hammer</a:t>
                      </a:r>
                    </a:p>
                  </a:txBody>
                  <a:tcPr/>
                </a:tc>
                <a:tc>
                  <a:txBody>
                    <a:bodyPr/>
                    <a:lstStyle/>
                    <a:p>
                      <a:pPr marL="0" indent="0">
                        <a:buFont typeface="Arial" panose="020B0604020202020204" pitchFamily="34" charset="0"/>
                        <a:buNone/>
                      </a:pPr>
                      <a:r>
                        <a:rPr lang="en-US" b="1" dirty="0"/>
                        <a:t>Medium depth (5-50 ft)</a:t>
                      </a:r>
                    </a:p>
                  </a:txBody>
                  <a:tcPr/>
                </a:tc>
                <a:extLst>
                  <a:ext uri="{0D108BD9-81ED-4DB2-BD59-A6C34878D82A}">
                    <a16:rowId xmlns:a16="http://schemas.microsoft.com/office/drawing/2014/main" val="218985553"/>
                  </a:ext>
                </a:extLst>
              </a:tr>
              <a:tr h="311429">
                <a:tc>
                  <a:txBody>
                    <a:bodyPr/>
                    <a:lstStyle/>
                    <a:p>
                      <a:pPr marL="0" indent="0">
                        <a:buFont typeface="Arial" panose="020B0604020202020204" pitchFamily="34" charset="0"/>
                        <a:buNone/>
                      </a:pPr>
                      <a:r>
                        <a:rPr lang="en-US" sz="1800" b="1" kern="1200" dirty="0">
                          <a:solidFill>
                            <a:schemeClr val="dk1"/>
                          </a:solidFill>
                          <a:effectLst/>
                        </a:rPr>
                        <a:t>750-lb Auto-Hammer</a:t>
                      </a:r>
                    </a:p>
                  </a:txBody>
                  <a:tcPr/>
                </a:tc>
                <a:tc>
                  <a:txBody>
                    <a:bodyPr/>
                    <a:lstStyle/>
                    <a:p>
                      <a:pPr marL="0" indent="0">
                        <a:buFont typeface="Arial" panose="020B0604020202020204" pitchFamily="34" charset="0"/>
                        <a:buNone/>
                      </a:pPr>
                      <a:r>
                        <a:rPr lang="en-US" b="1" dirty="0"/>
                        <a:t>Large depth (10-200 ft)</a:t>
                      </a:r>
                    </a:p>
                  </a:txBody>
                  <a:tcPr/>
                </a:tc>
                <a:extLst>
                  <a:ext uri="{0D108BD9-81ED-4DB2-BD59-A6C34878D82A}">
                    <a16:rowId xmlns:a16="http://schemas.microsoft.com/office/drawing/2014/main" val="2536188274"/>
                  </a:ext>
                </a:extLst>
              </a:tr>
            </a:tbl>
          </a:graphicData>
        </a:graphic>
      </p:graphicFrame>
    </p:spTree>
    <p:extLst>
      <p:ext uri="{BB962C8B-B14F-4D97-AF65-F5344CB8AC3E}">
        <p14:creationId xmlns:p14="http://schemas.microsoft.com/office/powerpoint/2010/main" val="1126413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5" y="496389"/>
            <a:ext cx="10364451" cy="936183"/>
          </a:xfrm>
        </p:spPr>
        <p:txBody>
          <a:bodyPr anchor="t">
            <a:noAutofit/>
          </a:bodyPr>
          <a:lstStyle/>
          <a:p>
            <a:r>
              <a:rPr lang="en-US" sz="3200" b="1" dirty="0">
                <a:effectLst>
                  <a:outerShdw blurRad="38100" dist="63500" dir="2700000" algn="tl">
                    <a:schemeClr val="bg1">
                      <a:alpha val="43000"/>
                    </a:schemeClr>
                  </a:outerShdw>
                </a:effectLst>
              </a:rPr>
              <a:t>Multichannel Analysis of Surface Waves (MASW)</a:t>
            </a:r>
            <a:endParaRPr lang="en-US" sz="3200"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005840" y="1432572"/>
            <a:ext cx="3357154" cy="3315104"/>
          </a:xfrm>
        </p:spPr>
        <p:txBody>
          <a:bodyPr>
            <a:normAutofit fontScale="85000" lnSpcReduction="10000"/>
          </a:bodyPr>
          <a:lstStyle/>
          <a:p>
            <a:pPr marL="0" indent="0">
              <a:buNone/>
            </a:pPr>
            <a:r>
              <a:rPr lang="en-US" sz="2400" b="1" dirty="0">
                <a:solidFill>
                  <a:schemeClr val="tx1"/>
                </a:solidFill>
              </a:rPr>
              <a:t>MASW has forever changed Geotechnical engineering the way CAT-Scan changed medicine. It is simply the most important development in the history of the Geotech science</a:t>
            </a: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304B87C6-6C1D-5F10-2B3A-68E56266D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822" y="1486312"/>
            <a:ext cx="6184852" cy="4431662"/>
          </a:xfrm>
          <a:prstGeom prst="rect">
            <a:avLst/>
          </a:prstGeom>
        </p:spPr>
      </p:pic>
      <p:pic>
        <p:nvPicPr>
          <p:cNvPr id="12" name="Picture 11">
            <a:extLst>
              <a:ext uri="{FF2B5EF4-FFF2-40B4-BE49-F238E27FC236}">
                <a16:creationId xmlns:a16="http://schemas.microsoft.com/office/drawing/2014/main" id="{15291A10-9C6B-BCC8-62F4-AF646FC29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326" y="4787288"/>
            <a:ext cx="2741181" cy="601526"/>
          </a:xfrm>
          <a:prstGeom prst="rect">
            <a:avLst/>
          </a:prstGeom>
        </p:spPr>
      </p:pic>
      <p:sp>
        <p:nvSpPr>
          <p:cNvPr id="13" name="TextBox 12">
            <a:extLst>
              <a:ext uri="{FF2B5EF4-FFF2-40B4-BE49-F238E27FC236}">
                <a16:creationId xmlns:a16="http://schemas.microsoft.com/office/drawing/2014/main" id="{37618678-DEC8-4D6D-1A3F-033355B10040}"/>
              </a:ext>
            </a:extLst>
          </p:cNvPr>
          <p:cNvSpPr txBox="1"/>
          <p:nvPr/>
        </p:nvSpPr>
        <p:spPr>
          <a:xfrm>
            <a:off x="4834125" y="5442958"/>
            <a:ext cx="2523749" cy="430887"/>
          </a:xfrm>
          <a:prstGeom prst="rect">
            <a:avLst/>
          </a:prstGeom>
          <a:noFill/>
        </p:spPr>
        <p:txBody>
          <a:bodyPr wrap="square" rtlCol="0">
            <a:spAutoFit/>
          </a:bodyPr>
          <a:lstStyle/>
          <a:p>
            <a:endParaRPr lang="en-US" sz="1100" dirty="0"/>
          </a:p>
          <a:p>
            <a:r>
              <a:rPr lang="en-US" sz="1100" dirty="0"/>
              <a:t>PARK Seismic LLC</a:t>
            </a:r>
          </a:p>
        </p:txBody>
      </p:sp>
      <p:sp>
        <p:nvSpPr>
          <p:cNvPr id="14" name="TextBox 13">
            <a:extLst>
              <a:ext uri="{FF2B5EF4-FFF2-40B4-BE49-F238E27FC236}">
                <a16:creationId xmlns:a16="http://schemas.microsoft.com/office/drawing/2014/main" id="{73160661-797B-BF35-3D48-0ECA35118AF4}"/>
              </a:ext>
            </a:extLst>
          </p:cNvPr>
          <p:cNvSpPr txBox="1"/>
          <p:nvPr/>
        </p:nvSpPr>
        <p:spPr>
          <a:xfrm>
            <a:off x="1216326" y="5059094"/>
            <a:ext cx="1858646" cy="369332"/>
          </a:xfrm>
          <a:prstGeom prst="rect">
            <a:avLst/>
          </a:prstGeom>
          <a:noFill/>
        </p:spPr>
        <p:txBody>
          <a:bodyPr wrap="square" rtlCol="0">
            <a:spAutoFit/>
          </a:bodyPr>
          <a:lstStyle/>
          <a:p>
            <a:r>
              <a:rPr lang="en-US" dirty="0"/>
              <a:t>Brian B. Herridge</a:t>
            </a:r>
          </a:p>
        </p:txBody>
      </p:sp>
      <p:sp>
        <p:nvSpPr>
          <p:cNvPr id="15" name="Rectangle 14">
            <a:extLst>
              <a:ext uri="{FF2B5EF4-FFF2-40B4-BE49-F238E27FC236}">
                <a16:creationId xmlns:a16="http://schemas.microsoft.com/office/drawing/2014/main" id="{65C4EC92-C595-C078-FEAA-B7E14E280F8F}"/>
              </a:ext>
            </a:extLst>
          </p:cNvPr>
          <p:cNvSpPr/>
          <p:nvPr/>
        </p:nvSpPr>
        <p:spPr>
          <a:xfrm>
            <a:off x="4790822" y="1486312"/>
            <a:ext cx="6184852" cy="443166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3912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47903"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18A7BA93-443B-F61B-6019-7FD673341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329" y="437038"/>
            <a:ext cx="9409676" cy="5550196"/>
          </a:xfrm>
          <a:prstGeom prst="rect">
            <a:avLst/>
          </a:prstGeom>
        </p:spPr>
      </p:pic>
      <p:sp>
        <p:nvSpPr>
          <p:cNvPr id="10" name="TextBox 9">
            <a:extLst>
              <a:ext uri="{FF2B5EF4-FFF2-40B4-BE49-F238E27FC236}">
                <a16:creationId xmlns:a16="http://schemas.microsoft.com/office/drawing/2014/main" id="{72080EE8-B6FC-171F-A438-B511613FCA28}"/>
              </a:ext>
            </a:extLst>
          </p:cNvPr>
          <p:cNvSpPr txBox="1"/>
          <p:nvPr/>
        </p:nvSpPr>
        <p:spPr>
          <a:xfrm>
            <a:off x="5161349" y="4253668"/>
            <a:ext cx="5817325" cy="1631216"/>
          </a:xfrm>
          <a:prstGeom prst="rect">
            <a:avLst/>
          </a:prstGeom>
          <a:noFill/>
        </p:spPr>
        <p:txBody>
          <a:bodyPr wrap="square" rtlCol="0">
            <a:spAutoFit/>
          </a:bodyPr>
          <a:lstStyle/>
          <a:p>
            <a:r>
              <a:rPr lang="en-US" sz="2000" b="1" dirty="0">
                <a:solidFill>
                  <a:schemeClr val="bg1"/>
                </a:solidFill>
              </a:rPr>
              <a:t>&gt;For Best Results require a Large Active Source</a:t>
            </a:r>
          </a:p>
          <a:p>
            <a:r>
              <a:rPr lang="en-US" sz="2000" b="1" dirty="0">
                <a:solidFill>
                  <a:schemeClr val="bg1"/>
                </a:solidFill>
              </a:rPr>
              <a:t>&gt;Large Active Sources facilitate 1 Pop/station</a:t>
            </a:r>
          </a:p>
          <a:p>
            <a:r>
              <a:rPr lang="en-US" sz="2000" b="1" dirty="0">
                <a:solidFill>
                  <a:schemeClr val="bg1"/>
                </a:solidFill>
              </a:rPr>
              <a:t>&gt;Large Active Sources 0ut Perform Sledge Hammers  </a:t>
            </a:r>
          </a:p>
          <a:p>
            <a:r>
              <a:rPr lang="en-US" sz="2000" b="1" dirty="0">
                <a:solidFill>
                  <a:schemeClr val="bg1"/>
                </a:solidFill>
              </a:rPr>
              <a:t>&gt;Stack Multiple Impacts where Necessary</a:t>
            </a:r>
          </a:p>
          <a:p>
            <a:r>
              <a:rPr lang="en-US" sz="2000" b="1" dirty="0">
                <a:solidFill>
                  <a:schemeClr val="bg1"/>
                </a:solidFill>
              </a:rPr>
              <a:t>&gt;Try Not to use a Hammer Plate</a:t>
            </a:r>
          </a:p>
        </p:txBody>
      </p:sp>
      <p:pic>
        <p:nvPicPr>
          <p:cNvPr id="11" name="Picture 10">
            <a:extLst>
              <a:ext uri="{FF2B5EF4-FFF2-40B4-BE49-F238E27FC236}">
                <a16:creationId xmlns:a16="http://schemas.microsoft.com/office/drawing/2014/main" id="{274EC045-2402-2CD6-5900-7782F1E2A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812" y="3137461"/>
            <a:ext cx="737511" cy="433727"/>
          </a:xfrm>
          <a:prstGeom prst="rect">
            <a:avLst/>
          </a:prstGeom>
        </p:spPr>
      </p:pic>
      <p:sp>
        <p:nvSpPr>
          <p:cNvPr id="12" name="TextBox 11">
            <a:extLst>
              <a:ext uri="{FF2B5EF4-FFF2-40B4-BE49-F238E27FC236}">
                <a16:creationId xmlns:a16="http://schemas.microsoft.com/office/drawing/2014/main" id="{8546D617-3817-DF02-D58E-AC5066038658}"/>
              </a:ext>
            </a:extLst>
          </p:cNvPr>
          <p:cNvSpPr txBox="1"/>
          <p:nvPr/>
        </p:nvSpPr>
        <p:spPr>
          <a:xfrm>
            <a:off x="6457440" y="2119600"/>
            <a:ext cx="3730508" cy="830997"/>
          </a:xfrm>
          <a:prstGeom prst="rect">
            <a:avLst/>
          </a:prstGeom>
          <a:noFill/>
        </p:spPr>
        <p:txBody>
          <a:bodyPr wrap="none" rtlCol="0">
            <a:spAutoFit/>
          </a:bodyPr>
          <a:lstStyle/>
          <a:p>
            <a:r>
              <a:rPr lang="en-US" sz="3600" b="1" dirty="0">
                <a:solidFill>
                  <a:srgbClr val="FFFF00"/>
                </a:solidFill>
              </a:rPr>
              <a:t> </a:t>
            </a:r>
            <a:r>
              <a:rPr lang="en-US" sz="4800" b="1" dirty="0">
                <a:solidFill>
                  <a:srgbClr val="FFFF00"/>
                </a:solidFill>
              </a:rPr>
              <a:t>Big Bang 750</a:t>
            </a:r>
          </a:p>
        </p:txBody>
      </p:sp>
      <p:sp>
        <p:nvSpPr>
          <p:cNvPr id="4" name="Rectangle 3">
            <a:extLst>
              <a:ext uri="{FF2B5EF4-FFF2-40B4-BE49-F238E27FC236}">
                <a16:creationId xmlns:a16="http://schemas.microsoft.com/office/drawing/2014/main" id="{C8E5616E-6E26-CC1E-E9DE-DF0AAF1F3582}"/>
              </a:ext>
            </a:extLst>
          </p:cNvPr>
          <p:cNvSpPr/>
          <p:nvPr/>
        </p:nvSpPr>
        <p:spPr>
          <a:xfrm>
            <a:off x="1402080" y="357051"/>
            <a:ext cx="9576594" cy="572153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671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FA6A04-AFA4-85BF-C806-8C4DC1DC18F2}"/>
              </a:ext>
            </a:extLst>
          </p:cNvPr>
          <p:cNvSpPr/>
          <p:nvPr/>
        </p:nvSpPr>
        <p:spPr>
          <a:xfrm>
            <a:off x="2220686" y="287383"/>
            <a:ext cx="9204960" cy="615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 Better Low Cost </a:t>
            </a: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47903"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355662BB-B05C-EB68-EECA-327DB9D85A66}"/>
              </a:ext>
            </a:extLst>
          </p:cNvPr>
          <p:cNvPicPr>
            <a:picLocks noChangeAspect="1"/>
          </p:cNvPicPr>
          <p:nvPr/>
        </p:nvPicPr>
        <p:blipFill>
          <a:blip r:embed="rId3"/>
          <a:stretch>
            <a:fillRect/>
          </a:stretch>
        </p:blipFill>
        <p:spPr>
          <a:xfrm>
            <a:off x="1097404" y="202068"/>
            <a:ext cx="10441453" cy="5983397"/>
          </a:xfrm>
          <a:prstGeom prst="rect">
            <a:avLst/>
          </a:prstGeom>
        </p:spPr>
      </p:pic>
      <p:pic>
        <p:nvPicPr>
          <p:cNvPr id="8" name="Picture 7">
            <a:extLst>
              <a:ext uri="{FF2B5EF4-FFF2-40B4-BE49-F238E27FC236}">
                <a16:creationId xmlns:a16="http://schemas.microsoft.com/office/drawing/2014/main" id="{748C3CAD-713F-E697-FCE8-447710E7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008" y="539931"/>
            <a:ext cx="4530404" cy="4580709"/>
          </a:xfrm>
          <a:prstGeom prst="rect">
            <a:avLst/>
          </a:prstGeom>
        </p:spPr>
      </p:pic>
      <p:sp>
        <p:nvSpPr>
          <p:cNvPr id="17" name="Freeform: Shape 16">
            <a:extLst>
              <a:ext uri="{FF2B5EF4-FFF2-40B4-BE49-F238E27FC236}">
                <a16:creationId xmlns:a16="http://schemas.microsoft.com/office/drawing/2014/main" id="{EBF4EDF9-62C2-491C-5EDE-B738EB4B5010}"/>
              </a:ext>
            </a:extLst>
          </p:cNvPr>
          <p:cNvSpPr/>
          <p:nvPr/>
        </p:nvSpPr>
        <p:spPr>
          <a:xfrm>
            <a:off x="2333897" y="992777"/>
            <a:ext cx="8978537" cy="4127863"/>
          </a:xfrm>
          <a:custGeom>
            <a:avLst/>
            <a:gdLst>
              <a:gd name="connsiteX0" fmla="*/ 0 w 8978537"/>
              <a:gd name="connsiteY0" fmla="*/ 2281646 h 4127863"/>
              <a:gd name="connsiteX1" fmla="*/ 130629 w 8978537"/>
              <a:gd name="connsiteY1" fmla="*/ 1872343 h 4127863"/>
              <a:gd name="connsiteX2" fmla="*/ 174171 w 8978537"/>
              <a:gd name="connsiteY2" fmla="*/ 1323703 h 4127863"/>
              <a:gd name="connsiteX3" fmla="*/ 261257 w 8978537"/>
              <a:gd name="connsiteY3" fmla="*/ 792480 h 4127863"/>
              <a:gd name="connsiteX4" fmla="*/ 357051 w 8978537"/>
              <a:gd name="connsiteY4" fmla="*/ 496389 h 4127863"/>
              <a:gd name="connsiteX5" fmla="*/ 513806 w 8978537"/>
              <a:gd name="connsiteY5" fmla="*/ 165463 h 4127863"/>
              <a:gd name="connsiteX6" fmla="*/ 809897 w 8978537"/>
              <a:gd name="connsiteY6" fmla="*/ 17417 h 4127863"/>
              <a:gd name="connsiteX7" fmla="*/ 1045029 w 8978537"/>
              <a:gd name="connsiteY7" fmla="*/ 0 h 4127863"/>
              <a:gd name="connsiteX8" fmla="*/ 1384663 w 8978537"/>
              <a:gd name="connsiteY8" fmla="*/ 0 h 4127863"/>
              <a:gd name="connsiteX9" fmla="*/ 1672046 w 8978537"/>
              <a:gd name="connsiteY9" fmla="*/ 17417 h 4127863"/>
              <a:gd name="connsiteX10" fmla="*/ 1820091 w 8978537"/>
              <a:gd name="connsiteY10" fmla="*/ 235132 h 4127863"/>
              <a:gd name="connsiteX11" fmla="*/ 1968137 w 8978537"/>
              <a:gd name="connsiteY11" fmla="*/ 653143 h 4127863"/>
              <a:gd name="connsiteX12" fmla="*/ 2159726 w 8978537"/>
              <a:gd name="connsiteY12" fmla="*/ 1001486 h 4127863"/>
              <a:gd name="connsiteX13" fmla="*/ 2394857 w 8978537"/>
              <a:gd name="connsiteY13" fmla="*/ 1515292 h 4127863"/>
              <a:gd name="connsiteX14" fmla="*/ 2560320 w 8978537"/>
              <a:gd name="connsiteY14" fmla="*/ 2020389 h 4127863"/>
              <a:gd name="connsiteX15" fmla="*/ 2682240 w 8978537"/>
              <a:gd name="connsiteY15" fmla="*/ 2508069 h 4127863"/>
              <a:gd name="connsiteX16" fmla="*/ 2856411 w 8978537"/>
              <a:gd name="connsiteY16" fmla="*/ 2908663 h 4127863"/>
              <a:gd name="connsiteX17" fmla="*/ 3048000 w 8978537"/>
              <a:gd name="connsiteY17" fmla="*/ 3056709 h 4127863"/>
              <a:gd name="connsiteX18" fmla="*/ 3622766 w 8978537"/>
              <a:gd name="connsiteY18" fmla="*/ 3335383 h 4127863"/>
              <a:gd name="connsiteX19" fmla="*/ 4223657 w 8978537"/>
              <a:gd name="connsiteY19" fmla="*/ 3553097 h 4127863"/>
              <a:gd name="connsiteX20" fmla="*/ 4458789 w 8978537"/>
              <a:gd name="connsiteY20" fmla="*/ 3561806 h 4127863"/>
              <a:gd name="connsiteX21" fmla="*/ 4894217 w 8978537"/>
              <a:gd name="connsiteY21" fmla="*/ 3631475 h 4127863"/>
              <a:gd name="connsiteX22" fmla="*/ 5277394 w 8978537"/>
              <a:gd name="connsiteY22" fmla="*/ 3657600 h 4127863"/>
              <a:gd name="connsiteX23" fmla="*/ 5738949 w 8978537"/>
              <a:gd name="connsiteY23" fmla="*/ 3762103 h 4127863"/>
              <a:gd name="connsiteX24" fmla="*/ 6043749 w 8978537"/>
              <a:gd name="connsiteY24" fmla="*/ 3823063 h 4127863"/>
              <a:gd name="connsiteX25" fmla="*/ 6339840 w 8978537"/>
              <a:gd name="connsiteY25" fmla="*/ 3884023 h 4127863"/>
              <a:gd name="connsiteX26" fmla="*/ 8978537 w 8978537"/>
              <a:gd name="connsiteY26" fmla="*/ 3997235 h 4127863"/>
              <a:gd name="connsiteX27" fmla="*/ 8978537 w 8978537"/>
              <a:gd name="connsiteY27" fmla="*/ 4127863 h 4127863"/>
              <a:gd name="connsiteX28" fmla="*/ 8709 w 8978537"/>
              <a:gd name="connsiteY28" fmla="*/ 4093029 h 4127863"/>
              <a:gd name="connsiteX29" fmla="*/ 0 w 8978537"/>
              <a:gd name="connsiteY29" fmla="*/ 2281646 h 41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78537" h="4127863">
                <a:moveTo>
                  <a:pt x="0" y="2281646"/>
                </a:moveTo>
                <a:lnTo>
                  <a:pt x="130629" y="1872343"/>
                </a:lnTo>
                <a:lnTo>
                  <a:pt x="174171" y="1323703"/>
                </a:lnTo>
                <a:lnTo>
                  <a:pt x="261257" y="792480"/>
                </a:lnTo>
                <a:lnTo>
                  <a:pt x="357051" y="496389"/>
                </a:lnTo>
                <a:lnTo>
                  <a:pt x="513806" y="165463"/>
                </a:lnTo>
                <a:lnTo>
                  <a:pt x="809897" y="17417"/>
                </a:lnTo>
                <a:lnTo>
                  <a:pt x="1045029" y="0"/>
                </a:lnTo>
                <a:lnTo>
                  <a:pt x="1384663" y="0"/>
                </a:lnTo>
                <a:lnTo>
                  <a:pt x="1672046" y="17417"/>
                </a:lnTo>
                <a:lnTo>
                  <a:pt x="1820091" y="235132"/>
                </a:lnTo>
                <a:lnTo>
                  <a:pt x="1968137" y="653143"/>
                </a:lnTo>
                <a:lnTo>
                  <a:pt x="2159726" y="1001486"/>
                </a:lnTo>
                <a:lnTo>
                  <a:pt x="2394857" y="1515292"/>
                </a:lnTo>
                <a:lnTo>
                  <a:pt x="2560320" y="2020389"/>
                </a:lnTo>
                <a:lnTo>
                  <a:pt x="2682240" y="2508069"/>
                </a:lnTo>
                <a:lnTo>
                  <a:pt x="2856411" y="2908663"/>
                </a:lnTo>
                <a:lnTo>
                  <a:pt x="3048000" y="3056709"/>
                </a:lnTo>
                <a:lnTo>
                  <a:pt x="3622766" y="3335383"/>
                </a:lnTo>
                <a:lnTo>
                  <a:pt x="4223657" y="3553097"/>
                </a:lnTo>
                <a:lnTo>
                  <a:pt x="4458789" y="3561806"/>
                </a:lnTo>
                <a:lnTo>
                  <a:pt x="4894217" y="3631475"/>
                </a:lnTo>
                <a:lnTo>
                  <a:pt x="5277394" y="3657600"/>
                </a:lnTo>
                <a:lnTo>
                  <a:pt x="5738949" y="3762103"/>
                </a:lnTo>
                <a:lnTo>
                  <a:pt x="6043749" y="3823063"/>
                </a:lnTo>
                <a:lnTo>
                  <a:pt x="6339840" y="3884023"/>
                </a:lnTo>
                <a:lnTo>
                  <a:pt x="8978537" y="3997235"/>
                </a:lnTo>
                <a:lnTo>
                  <a:pt x="8978537" y="4127863"/>
                </a:lnTo>
                <a:lnTo>
                  <a:pt x="8709" y="4093029"/>
                </a:lnTo>
                <a:cubicBezTo>
                  <a:pt x="11612" y="3474720"/>
                  <a:pt x="14514" y="2856412"/>
                  <a:pt x="0" y="2281646"/>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dirty="0">
              <a:solidFill>
                <a:schemeClr val="accent5"/>
              </a:solidFill>
            </a:endParaRPr>
          </a:p>
          <a:p>
            <a:endParaRPr lang="en-US" sz="2400" b="1" dirty="0">
              <a:solidFill>
                <a:schemeClr val="accent5"/>
              </a:solidFill>
            </a:endParaRPr>
          </a:p>
          <a:p>
            <a:endParaRPr lang="en-US" sz="2400" b="1" dirty="0">
              <a:solidFill>
                <a:schemeClr val="accent5"/>
              </a:solidFill>
            </a:endParaRPr>
          </a:p>
          <a:p>
            <a:endParaRPr lang="en-US" sz="2400" b="1" dirty="0">
              <a:solidFill>
                <a:schemeClr val="accent5"/>
              </a:solidFill>
            </a:endParaRPr>
          </a:p>
          <a:p>
            <a:r>
              <a:rPr lang="en-US" sz="2000" b="1" dirty="0">
                <a:solidFill>
                  <a:schemeClr val="accent5"/>
                </a:solidFill>
              </a:rPr>
              <a:t>One Hz Seismic Source</a:t>
            </a:r>
          </a:p>
          <a:p>
            <a:endParaRPr lang="en-US" sz="2400" b="1" dirty="0">
              <a:solidFill>
                <a:schemeClr val="accent5"/>
              </a:solidFill>
            </a:endParaRPr>
          </a:p>
        </p:txBody>
      </p:sp>
      <p:sp>
        <p:nvSpPr>
          <p:cNvPr id="15" name="Freeform: Shape 14">
            <a:extLst>
              <a:ext uri="{FF2B5EF4-FFF2-40B4-BE49-F238E27FC236}">
                <a16:creationId xmlns:a16="http://schemas.microsoft.com/office/drawing/2014/main" id="{CC92A85C-7251-780E-058B-FDCDDED4420C}"/>
              </a:ext>
            </a:extLst>
          </p:cNvPr>
          <p:cNvSpPr/>
          <p:nvPr/>
        </p:nvSpPr>
        <p:spPr>
          <a:xfrm>
            <a:off x="2316480" y="4162697"/>
            <a:ext cx="8995954" cy="957943"/>
          </a:xfrm>
          <a:custGeom>
            <a:avLst/>
            <a:gdLst>
              <a:gd name="connsiteX0" fmla="*/ 0 w 8995954"/>
              <a:gd name="connsiteY0" fmla="*/ 957943 h 1114697"/>
              <a:gd name="connsiteX1" fmla="*/ 836023 w 8995954"/>
              <a:gd name="connsiteY1" fmla="*/ 60960 h 1114697"/>
              <a:gd name="connsiteX2" fmla="*/ 1045029 w 8995954"/>
              <a:gd name="connsiteY2" fmla="*/ 95794 h 1114697"/>
              <a:gd name="connsiteX3" fmla="*/ 1123406 w 8995954"/>
              <a:gd name="connsiteY3" fmla="*/ 95794 h 1114697"/>
              <a:gd name="connsiteX4" fmla="*/ 1219200 w 8995954"/>
              <a:gd name="connsiteY4" fmla="*/ 78377 h 1114697"/>
              <a:gd name="connsiteX5" fmla="*/ 1436914 w 8995954"/>
              <a:gd name="connsiteY5" fmla="*/ 26126 h 1114697"/>
              <a:gd name="connsiteX6" fmla="*/ 1532709 w 8995954"/>
              <a:gd name="connsiteY6" fmla="*/ 0 h 1114697"/>
              <a:gd name="connsiteX7" fmla="*/ 1689463 w 8995954"/>
              <a:gd name="connsiteY7" fmla="*/ 69668 h 1114697"/>
              <a:gd name="connsiteX8" fmla="*/ 1802674 w 8995954"/>
              <a:gd name="connsiteY8" fmla="*/ 139337 h 1114697"/>
              <a:gd name="connsiteX9" fmla="*/ 1924594 w 8995954"/>
              <a:gd name="connsiteY9" fmla="*/ 226423 h 1114697"/>
              <a:gd name="connsiteX10" fmla="*/ 2029097 w 8995954"/>
              <a:gd name="connsiteY10" fmla="*/ 226423 h 1114697"/>
              <a:gd name="connsiteX11" fmla="*/ 2203269 w 8995954"/>
              <a:gd name="connsiteY11" fmla="*/ 209006 h 1114697"/>
              <a:gd name="connsiteX12" fmla="*/ 2386149 w 8995954"/>
              <a:gd name="connsiteY12" fmla="*/ 269966 h 1114697"/>
              <a:gd name="connsiteX13" fmla="*/ 2612571 w 8995954"/>
              <a:gd name="connsiteY13" fmla="*/ 444137 h 1114697"/>
              <a:gd name="connsiteX14" fmla="*/ 2778034 w 8995954"/>
              <a:gd name="connsiteY14" fmla="*/ 539931 h 1114697"/>
              <a:gd name="connsiteX15" fmla="*/ 2978331 w 8995954"/>
              <a:gd name="connsiteY15" fmla="*/ 731520 h 1114697"/>
              <a:gd name="connsiteX16" fmla="*/ 3274423 w 8995954"/>
              <a:gd name="connsiteY16" fmla="*/ 748937 h 1114697"/>
              <a:gd name="connsiteX17" fmla="*/ 3744686 w 8995954"/>
              <a:gd name="connsiteY17" fmla="*/ 783771 h 1114697"/>
              <a:gd name="connsiteX18" fmla="*/ 4084320 w 8995954"/>
              <a:gd name="connsiteY18" fmla="*/ 783771 h 1114697"/>
              <a:gd name="connsiteX19" fmla="*/ 4423954 w 8995954"/>
              <a:gd name="connsiteY19" fmla="*/ 801188 h 1114697"/>
              <a:gd name="connsiteX20" fmla="*/ 4868091 w 8995954"/>
              <a:gd name="connsiteY20" fmla="*/ 801188 h 1114697"/>
              <a:gd name="connsiteX21" fmla="*/ 5364480 w 8995954"/>
              <a:gd name="connsiteY21" fmla="*/ 844731 h 1114697"/>
              <a:gd name="connsiteX22" fmla="*/ 5634446 w 8995954"/>
              <a:gd name="connsiteY22" fmla="*/ 844731 h 1114697"/>
              <a:gd name="connsiteX23" fmla="*/ 5860869 w 8995954"/>
              <a:gd name="connsiteY23" fmla="*/ 931817 h 1114697"/>
              <a:gd name="connsiteX24" fmla="*/ 6723017 w 8995954"/>
              <a:gd name="connsiteY24" fmla="*/ 923108 h 1114697"/>
              <a:gd name="connsiteX25" fmla="*/ 7437120 w 8995954"/>
              <a:gd name="connsiteY25" fmla="*/ 1001486 h 1114697"/>
              <a:gd name="connsiteX26" fmla="*/ 8029303 w 8995954"/>
              <a:gd name="connsiteY26" fmla="*/ 1010194 h 1114697"/>
              <a:gd name="connsiteX27" fmla="*/ 8752114 w 8995954"/>
              <a:gd name="connsiteY27" fmla="*/ 1027611 h 1114697"/>
              <a:gd name="connsiteX28" fmla="*/ 8995954 w 8995954"/>
              <a:gd name="connsiteY28" fmla="*/ 1027611 h 1114697"/>
              <a:gd name="connsiteX29" fmla="*/ 8978537 w 8995954"/>
              <a:gd name="connsiteY29" fmla="*/ 1114697 h 1114697"/>
              <a:gd name="connsiteX30" fmla="*/ 17417 w 8995954"/>
              <a:gd name="connsiteY30" fmla="*/ 1114697 h 1114697"/>
              <a:gd name="connsiteX31" fmla="*/ 0 w 8995954"/>
              <a:gd name="connsiteY31" fmla="*/ 957943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95954" h="1114697">
                <a:moveTo>
                  <a:pt x="0" y="957943"/>
                </a:moveTo>
                <a:lnTo>
                  <a:pt x="836023" y="60960"/>
                </a:lnTo>
                <a:lnTo>
                  <a:pt x="1045029" y="95794"/>
                </a:lnTo>
                <a:lnTo>
                  <a:pt x="1123406" y="95794"/>
                </a:lnTo>
                <a:lnTo>
                  <a:pt x="1219200" y="78377"/>
                </a:lnTo>
                <a:lnTo>
                  <a:pt x="1436914" y="26126"/>
                </a:lnTo>
                <a:lnTo>
                  <a:pt x="1532709" y="0"/>
                </a:lnTo>
                <a:lnTo>
                  <a:pt x="1689463" y="69668"/>
                </a:lnTo>
                <a:lnTo>
                  <a:pt x="1802674" y="139337"/>
                </a:lnTo>
                <a:lnTo>
                  <a:pt x="1924594" y="226423"/>
                </a:lnTo>
                <a:lnTo>
                  <a:pt x="2029097" y="226423"/>
                </a:lnTo>
                <a:lnTo>
                  <a:pt x="2203269" y="209006"/>
                </a:lnTo>
                <a:lnTo>
                  <a:pt x="2386149" y="269966"/>
                </a:lnTo>
                <a:lnTo>
                  <a:pt x="2612571" y="444137"/>
                </a:lnTo>
                <a:lnTo>
                  <a:pt x="2778034" y="539931"/>
                </a:lnTo>
                <a:lnTo>
                  <a:pt x="2978331" y="731520"/>
                </a:lnTo>
                <a:lnTo>
                  <a:pt x="3274423" y="748937"/>
                </a:lnTo>
                <a:lnTo>
                  <a:pt x="3744686" y="783771"/>
                </a:lnTo>
                <a:lnTo>
                  <a:pt x="4084320" y="783771"/>
                </a:lnTo>
                <a:lnTo>
                  <a:pt x="4423954" y="801188"/>
                </a:lnTo>
                <a:lnTo>
                  <a:pt x="4868091" y="801188"/>
                </a:lnTo>
                <a:lnTo>
                  <a:pt x="5364480" y="844731"/>
                </a:lnTo>
                <a:lnTo>
                  <a:pt x="5634446" y="844731"/>
                </a:lnTo>
                <a:lnTo>
                  <a:pt x="5860869" y="931817"/>
                </a:lnTo>
                <a:lnTo>
                  <a:pt x="6723017" y="923108"/>
                </a:lnTo>
                <a:lnTo>
                  <a:pt x="7437120" y="1001486"/>
                </a:lnTo>
                <a:lnTo>
                  <a:pt x="8029303" y="1010194"/>
                </a:lnTo>
                <a:lnTo>
                  <a:pt x="8752114" y="1027611"/>
                </a:lnTo>
                <a:lnTo>
                  <a:pt x="8995954" y="1027611"/>
                </a:lnTo>
                <a:lnTo>
                  <a:pt x="8978537" y="1114697"/>
                </a:lnTo>
                <a:lnTo>
                  <a:pt x="17417" y="1114697"/>
                </a:lnTo>
                <a:lnTo>
                  <a:pt x="0" y="957943"/>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19" name="Rectangle: Rounded Corners 18">
            <a:extLst>
              <a:ext uri="{FF2B5EF4-FFF2-40B4-BE49-F238E27FC236}">
                <a16:creationId xmlns:a16="http://schemas.microsoft.com/office/drawing/2014/main" id="{641AF844-8ACB-B6BC-CCB3-985923027187}"/>
              </a:ext>
            </a:extLst>
          </p:cNvPr>
          <p:cNvSpPr/>
          <p:nvPr/>
        </p:nvSpPr>
        <p:spPr>
          <a:xfrm>
            <a:off x="4197531" y="1123406"/>
            <a:ext cx="235132" cy="2786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2AE5CA3-2653-7569-FA36-FFC4CC911A44}"/>
              </a:ext>
            </a:extLst>
          </p:cNvPr>
          <p:cNvSpPr/>
          <p:nvPr/>
        </p:nvSpPr>
        <p:spPr>
          <a:xfrm>
            <a:off x="1715589" y="4008567"/>
            <a:ext cx="230776" cy="337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AA6CCB8-7846-D13B-1FB8-87F7548F97B8}"/>
              </a:ext>
            </a:extLst>
          </p:cNvPr>
          <p:cNvSpPr txBox="1"/>
          <p:nvPr/>
        </p:nvSpPr>
        <p:spPr>
          <a:xfrm>
            <a:off x="6525931" y="3517555"/>
            <a:ext cx="3829194" cy="954107"/>
          </a:xfrm>
          <a:prstGeom prst="rect">
            <a:avLst/>
          </a:prstGeom>
          <a:noFill/>
        </p:spPr>
        <p:txBody>
          <a:bodyPr wrap="square" rtlCol="0">
            <a:spAutoFit/>
          </a:bodyPr>
          <a:lstStyle/>
          <a:p>
            <a:pPr algn="ctr"/>
            <a:r>
              <a:rPr lang="en-US" sz="2800" b="1" dirty="0">
                <a:solidFill>
                  <a:schemeClr val="bg1"/>
                </a:solidFill>
              </a:rPr>
              <a:t>3Dgeophysics ONE Hz</a:t>
            </a:r>
          </a:p>
          <a:p>
            <a:pPr algn="ctr"/>
            <a:r>
              <a:rPr lang="en-US" sz="2800" b="1" dirty="0">
                <a:solidFill>
                  <a:schemeClr val="bg1"/>
                </a:solidFill>
              </a:rPr>
              <a:t>Low Cost MASW Source</a:t>
            </a:r>
          </a:p>
        </p:txBody>
      </p:sp>
      <p:sp>
        <p:nvSpPr>
          <p:cNvPr id="32" name="TextBox 31">
            <a:extLst>
              <a:ext uri="{FF2B5EF4-FFF2-40B4-BE49-F238E27FC236}">
                <a16:creationId xmlns:a16="http://schemas.microsoft.com/office/drawing/2014/main" id="{BADA1D46-F21F-F5BE-5BA4-F8762AAD85C1}"/>
              </a:ext>
            </a:extLst>
          </p:cNvPr>
          <p:cNvSpPr txBox="1"/>
          <p:nvPr/>
        </p:nvSpPr>
        <p:spPr>
          <a:xfrm>
            <a:off x="1247903" y="4711821"/>
            <a:ext cx="6096000" cy="400110"/>
          </a:xfrm>
          <a:prstGeom prst="rect">
            <a:avLst/>
          </a:prstGeom>
          <a:noFill/>
        </p:spPr>
        <p:txBody>
          <a:bodyPr wrap="square">
            <a:spAutoFit/>
          </a:bodyPr>
          <a:lstStyle/>
          <a:p>
            <a:pPr algn="ctr"/>
            <a:r>
              <a:rPr lang="en-US" sz="2000" b="1" dirty="0">
                <a:solidFill>
                  <a:schemeClr val="bg1"/>
                </a:solidFill>
              </a:rPr>
              <a:t>Sledge Hammer Seismic Source</a:t>
            </a:r>
          </a:p>
        </p:txBody>
      </p:sp>
      <p:cxnSp>
        <p:nvCxnSpPr>
          <p:cNvPr id="34" name="Straight Connector 33">
            <a:extLst>
              <a:ext uri="{FF2B5EF4-FFF2-40B4-BE49-F238E27FC236}">
                <a16:creationId xmlns:a16="http://schemas.microsoft.com/office/drawing/2014/main" id="{CA5D7920-BBD9-02FD-C0AB-F05C222A20F4}"/>
              </a:ext>
            </a:extLst>
          </p:cNvPr>
          <p:cNvCxnSpPr>
            <a:cxnSpLocks/>
          </p:cNvCxnSpPr>
          <p:nvPr/>
        </p:nvCxnSpPr>
        <p:spPr>
          <a:xfrm>
            <a:off x="2908663" y="992777"/>
            <a:ext cx="5157" cy="424107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1C47AB3-05C3-7DEF-B89F-CD68FAD28B99}"/>
              </a:ext>
            </a:extLst>
          </p:cNvPr>
          <p:cNvSpPr txBox="1"/>
          <p:nvPr/>
        </p:nvSpPr>
        <p:spPr>
          <a:xfrm>
            <a:off x="8439895" y="1481424"/>
            <a:ext cx="2127057" cy="369332"/>
          </a:xfrm>
          <a:prstGeom prst="rect">
            <a:avLst/>
          </a:prstGeom>
          <a:noFill/>
        </p:spPr>
        <p:txBody>
          <a:bodyPr wrap="none" rtlCol="0">
            <a:spAutoFit/>
          </a:bodyPr>
          <a:lstStyle/>
          <a:p>
            <a:r>
              <a:rPr lang="en-US" dirty="0"/>
              <a:t>Garage door springs</a:t>
            </a:r>
          </a:p>
        </p:txBody>
      </p:sp>
      <p:cxnSp>
        <p:nvCxnSpPr>
          <p:cNvPr id="40" name="Straight Arrow Connector 39">
            <a:extLst>
              <a:ext uri="{FF2B5EF4-FFF2-40B4-BE49-F238E27FC236}">
                <a16:creationId xmlns:a16="http://schemas.microsoft.com/office/drawing/2014/main" id="{F6FA791D-16DF-74BA-71EB-030006274B8E}"/>
              </a:ext>
            </a:extLst>
          </p:cNvPr>
          <p:cNvCxnSpPr>
            <a:cxnSpLocks/>
          </p:cNvCxnSpPr>
          <p:nvPr/>
        </p:nvCxnSpPr>
        <p:spPr>
          <a:xfrm flipH="1">
            <a:off x="8289429" y="2177143"/>
            <a:ext cx="244971" cy="197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FE218FF-A408-2D9B-52BF-3B10CDBF0703}"/>
              </a:ext>
            </a:extLst>
          </p:cNvPr>
          <p:cNvSpPr txBox="1"/>
          <p:nvPr/>
        </p:nvSpPr>
        <p:spPr>
          <a:xfrm>
            <a:off x="7650457" y="3129243"/>
            <a:ext cx="1767885" cy="400110"/>
          </a:xfrm>
          <a:prstGeom prst="rect">
            <a:avLst/>
          </a:prstGeom>
          <a:noFill/>
        </p:spPr>
        <p:txBody>
          <a:bodyPr wrap="square" rtlCol="0">
            <a:spAutoFit/>
          </a:bodyPr>
          <a:lstStyle/>
          <a:p>
            <a:r>
              <a:rPr lang="en-US" sz="2000" b="1" dirty="0">
                <a:solidFill>
                  <a:schemeClr val="bg1"/>
                </a:solidFill>
              </a:rPr>
              <a:t>60 </a:t>
            </a:r>
            <a:r>
              <a:rPr lang="en-US" sz="2000" b="1" dirty="0" err="1">
                <a:solidFill>
                  <a:schemeClr val="bg1"/>
                </a:solidFill>
              </a:rPr>
              <a:t>lbs</a:t>
            </a:r>
            <a:r>
              <a:rPr lang="en-US" sz="2000" b="1" dirty="0">
                <a:solidFill>
                  <a:schemeClr val="bg1"/>
                </a:solidFill>
              </a:rPr>
              <a:t> Impact</a:t>
            </a:r>
          </a:p>
        </p:txBody>
      </p:sp>
    </p:spTree>
    <p:extLst>
      <p:ext uri="{BB962C8B-B14F-4D97-AF65-F5344CB8AC3E}">
        <p14:creationId xmlns:p14="http://schemas.microsoft.com/office/powerpoint/2010/main" val="3082657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ctrTitle"/>
          </p:nvPr>
        </p:nvSpPr>
        <p:spPr/>
        <p:txBody>
          <a:bodyPr anchor="ctr"/>
          <a:lstStyle/>
          <a:p>
            <a:r>
              <a:rPr lang="en-US" b="1" dirty="0">
                <a:effectLst>
                  <a:outerShdw blurRad="38100" dist="63500" dir="2700000" algn="tl">
                    <a:schemeClr val="bg1">
                      <a:alpha val="43000"/>
                    </a:schemeClr>
                  </a:outerShdw>
                </a:effectLst>
              </a:rPr>
              <a:t>Application examples</a:t>
            </a:r>
            <a:endParaRPr lang="en-US" dirty="0">
              <a:effectLst>
                <a:outerShdw blurRad="38100" dist="63500" dir="2700000" algn="tl">
                  <a:schemeClr val="bg1">
                    <a:alpha val="43000"/>
                  </a:schemeClr>
                </a:outerShdw>
              </a:effectLst>
            </a:endParaRPr>
          </a:p>
        </p:txBody>
      </p:sp>
      <p:pic>
        <p:nvPicPr>
          <p:cNvPr id="7" name="Picture 6">
            <a:extLst>
              <a:ext uri="{FF2B5EF4-FFF2-40B4-BE49-F238E27FC236}">
                <a16:creationId xmlns:a16="http://schemas.microsoft.com/office/drawing/2014/main" id="{56B01EC7-D8C8-913F-16EE-790B527E3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863" y="3893724"/>
            <a:ext cx="2332273" cy="1371599"/>
          </a:xfrm>
          <a:prstGeom prst="rect">
            <a:avLst/>
          </a:prstGeom>
        </p:spPr>
      </p:pic>
    </p:spTree>
    <p:extLst>
      <p:ext uri="{BB962C8B-B14F-4D97-AF65-F5344CB8AC3E}">
        <p14:creationId xmlns:p14="http://schemas.microsoft.com/office/powerpoint/2010/main" val="611030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204216" y="229025"/>
            <a:ext cx="12600431" cy="529798"/>
          </a:xfrm>
        </p:spPr>
        <p:txBody>
          <a:bodyPr anchor="t">
            <a:noAutofit/>
          </a:bodyPr>
          <a:lstStyle/>
          <a:p>
            <a:r>
              <a:rPr lang="en-US" b="1" dirty="0">
                <a:effectLst>
                  <a:outerShdw blurRad="38100" dist="63500" dir="2700000" algn="tl">
                    <a:schemeClr val="bg1">
                      <a:alpha val="43000"/>
                    </a:schemeClr>
                  </a:outerShdw>
                </a:effectLst>
              </a:rPr>
              <a:t>Pipeline CORRIDOR - bedRock Rippability Study</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2385843" y="829553"/>
            <a:ext cx="9611729" cy="2370847"/>
          </a:xfrm>
        </p:spPr>
        <p:txBody>
          <a:bodyPr>
            <a:normAutofit fontScale="77500" lnSpcReduction="20000"/>
          </a:bodyPr>
          <a:lstStyle/>
          <a:p>
            <a:r>
              <a:rPr lang="en-US" sz="1800" b="1" cap="none" dirty="0"/>
              <a:t>Proposed municipal utility corridor for new residential development in Central, MN </a:t>
            </a:r>
            <a:r>
              <a:rPr lang="en-US" sz="1800" b="1" i="1" cap="none" dirty="0"/>
              <a:t>(</a:t>
            </a:r>
            <a:r>
              <a:rPr lang="en-US" sz="1800" b="1" i="1" cap="none" dirty="0">
                <a:solidFill>
                  <a:srgbClr val="FF0000"/>
                </a:solidFill>
              </a:rPr>
              <a:t>red</a:t>
            </a:r>
            <a:r>
              <a:rPr lang="en-US" sz="1800" b="1" i="1" cap="none" dirty="0"/>
              <a:t> line on map).</a:t>
            </a:r>
            <a:r>
              <a:rPr lang="en-US" sz="1800" b="1" cap="none" dirty="0"/>
              <a:t> MASW surveying was conducted along the 10,585 ft (3226 m) corridor to </a:t>
            </a:r>
            <a:r>
              <a:rPr lang="en-US" sz="1800" b="1" u="sng" cap="none" dirty="0">
                <a:solidFill>
                  <a:srgbClr val="C00000"/>
                </a:solidFill>
              </a:rPr>
              <a:t>define the weathered bedrock surface in a way drilling alone could not. </a:t>
            </a:r>
            <a:endParaRPr lang="en-US" sz="1800" b="1" i="1" cap="none" dirty="0"/>
          </a:p>
          <a:p>
            <a:r>
              <a:rPr lang="en-US" sz="1800" b="1" cap="none" dirty="0"/>
              <a:t>Undulating near surface Granite bedrock was expected to be encountered between 0 – 40 ft; removal of near-surface bedrock often requires BLASTING that greatly increase construction costs.</a:t>
            </a:r>
          </a:p>
          <a:p>
            <a:r>
              <a:rPr lang="en-US" sz="1800" b="1" cap="none" dirty="0"/>
              <a:t>The City used the data to provide contractors detailed subsurface information in the pre-bidding process. In the end only about 100 meters of 3300 meters (3%) required special excavation but pre BID knowledge of the bedrock elevation high saved millions by avoiding cost overruns during construction. The reader take notice the one remnant granite knob sits atop the largest, least weathered, bedrock high along the line.</a:t>
            </a:r>
            <a:endParaRPr lang="en-US" sz="1800" cap="none" dirty="0">
              <a:solidFill>
                <a:schemeClr val="tx1"/>
              </a:solidFill>
            </a:endParaRPr>
          </a:p>
          <a:p>
            <a:endParaRPr lang="en-US" cap="none" dirty="0">
              <a:solidFill>
                <a:schemeClr val="tx1"/>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47903"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F7A1D678-CEE7-A229-B21C-9BE1E7968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51" y="2936138"/>
            <a:ext cx="11252459" cy="3309213"/>
          </a:xfrm>
          <a:prstGeom prst="rect">
            <a:avLst/>
          </a:prstGeom>
        </p:spPr>
      </p:pic>
      <p:pic>
        <p:nvPicPr>
          <p:cNvPr id="4" name="Picture 3">
            <a:extLst>
              <a:ext uri="{FF2B5EF4-FFF2-40B4-BE49-F238E27FC236}">
                <a16:creationId xmlns:a16="http://schemas.microsoft.com/office/drawing/2014/main" id="{98E7FDBA-B839-25C4-708E-A82257C5B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28" y="829553"/>
            <a:ext cx="2191415" cy="3056647"/>
          </a:xfrm>
          <a:prstGeom prst="rect">
            <a:avLst/>
          </a:prstGeom>
          <a:ln w="158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8641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097404" y="508604"/>
            <a:ext cx="10364451" cy="747946"/>
          </a:xfrm>
        </p:spPr>
        <p:txBody>
          <a:bodyPr anchor="t"/>
          <a:lstStyle/>
          <a:p>
            <a:r>
              <a:rPr lang="en-US" b="1" dirty="0">
                <a:effectLst>
                  <a:outerShdw blurRad="38100" dist="63500" dir="2700000" algn="tl">
                    <a:schemeClr val="bg1">
                      <a:alpha val="43000"/>
                    </a:schemeClr>
                  </a:outerShdw>
                </a:effectLst>
              </a:rPr>
              <a:t>Precision Tunnel &amp; Void detection</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8" y="1703815"/>
            <a:ext cx="2479762" cy="3897635"/>
          </a:xfrm>
        </p:spPr>
        <p:txBody>
          <a:bodyPr>
            <a:normAutofit fontScale="700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Parking lot site in downtown Minneapolis, MN that is being evaluated for commercial development </a:t>
            </a:r>
          </a:p>
          <a:p>
            <a:r>
              <a:rPr lang="en-US" sz="1800" b="1" cap="none" dirty="0"/>
              <a:t>Deep (&gt; 20 ft) utility corridors / tunnels were known to exist at the site, but no records of exact positioning information could be found</a:t>
            </a:r>
          </a:p>
          <a:p>
            <a:r>
              <a:rPr lang="en-US" sz="1800" b="1" cap="none" dirty="0">
                <a:solidFill>
                  <a:schemeClr val="tx1"/>
                </a:solidFill>
              </a:rPr>
              <a:t>1</a:t>
            </a:r>
            <a:r>
              <a:rPr lang="en-US" sz="1800" b="1" cap="none" dirty="0"/>
              <a:t>line of MASW data totaling approx. 196 ft, and positioned perpendicular to the expected orientation of the tunnels, was </a:t>
            </a:r>
            <a:r>
              <a:rPr lang="en-US" sz="1800" b="1" cap="none" dirty="0">
                <a:solidFill>
                  <a:schemeClr val="tx1"/>
                </a:solidFill>
              </a:rPr>
              <a:t>collected </a:t>
            </a:r>
            <a:r>
              <a:rPr lang="en-US" sz="1800" b="1" cap="none" dirty="0"/>
              <a:t>on the surface of the parking lot</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sp>
        <p:nvSpPr>
          <p:cNvPr id="8" name="Subtitle 5">
            <a:extLst>
              <a:ext uri="{FF2B5EF4-FFF2-40B4-BE49-F238E27FC236}">
                <a16:creationId xmlns:a16="http://schemas.microsoft.com/office/drawing/2014/main" id="{0483218F-38A9-41E6-5B34-B96C586C24A5}"/>
              </a:ext>
            </a:extLst>
          </p:cNvPr>
          <p:cNvSpPr txBox="1">
            <a:spLocks/>
          </p:cNvSpPr>
          <p:nvPr/>
        </p:nvSpPr>
        <p:spPr>
          <a:xfrm>
            <a:off x="194427" y="5364123"/>
            <a:ext cx="11650069" cy="8753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300" b="1" cap="none" dirty="0"/>
              <a:t>The MASW analysis shows the positions of several underground utility corridors, some of which were unknown to the potential land developers.  The “main tunnel”, which was the primary target of the investigation, is clearly visible in the center of the cross section between stations X= 82 – 118 ft.  Suspected utilities are interpreted to be located in low S-wave velocity anomalies at the bottom of previous excavations, which are also defined by low amplitude anomalies. </a:t>
            </a:r>
            <a:r>
              <a:rPr lang="en-US" sz="1300" b="1" cap="none" dirty="0">
                <a:solidFill>
                  <a:srgbClr val="C00000"/>
                </a:solidFill>
              </a:rPr>
              <a:t>No drilling study could create the detail available in this MASW cross section.</a:t>
            </a:r>
            <a:endParaRPr lang="en-US" sz="1300" cap="none" dirty="0">
              <a:solidFill>
                <a:srgbClr val="C00000"/>
              </a:solidFill>
            </a:endParaRPr>
          </a:p>
        </p:txBody>
      </p:sp>
      <p:pic>
        <p:nvPicPr>
          <p:cNvPr id="13" name="Picture 12">
            <a:extLst>
              <a:ext uri="{FF2B5EF4-FFF2-40B4-BE49-F238E27FC236}">
                <a16:creationId xmlns:a16="http://schemas.microsoft.com/office/drawing/2014/main" id="{D278D6A8-7D47-D4B2-CCC4-F79E7390C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761" y="1445622"/>
            <a:ext cx="9093736" cy="3833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007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4" y="352608"/>
            <a:ext cx="10364451" cy="693542"/>
          </a:xfrm>
        </p:spPr>
        <p:txBody>
          <a:bodyPr anchor="t">
            <a:normAutofit/>
          </a:bodyPr>
          <a:lstStyle/>
          <a:p>
            <a:r>
              <a:rPr lang="en-US" b="1" dirty="0"/>
              <a:t>Karst Geology and Sinkhole  EXPLORATION</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 y="1263650"/>
            <a:ext cx="3378926" cy="4975225"/>
          </a:xfrm>
        </p:spPr>
        <p:txBody>
          <a:bodyPr>
            <a:normAutofit fontScale="700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Gas Plant geotechnical studies in advance of a </a:t>
            </a:r>
            <a:r>
              <a:rPr lang="en-US" sz="1800" b="1" u="sng" cap="none" dirty="0"/>
              <a:t>new facility design on an active Karst Site</a:t>
            </a:r>
            <a:r>
              <a:rPr lang="en-US" sz="1800" b="1" cap="none" dirty="0"/>
              <a:t>.  The site is located in Filmore County MN famous for sink hole and Karst Geology</a:t>
            </a:r>
            <a:r>
              <a:rPr lang="en-US" sz="1800" b="1" cap="none" dirty="0">
                <a:solidFill>
                  <a:srgbClr val="C00000"/>
                </a:solidFill>
              </a:rPr>
              <a:t>. </a:t>
            </a:r>
          </a:p>
          <a:p>
            <a:r>
              <a:rPr lang="en-US" sz="1800" b="1" cap="none" dirty="0"/>
              <a:t>12</a:t>
            </a:r>
            <a:r>
              <a:rPr lang="en-US" sz="1800" b="1" cap="none" dirty="0">
                <a:solidFill>
                  <a:schemeClr val="tx1"/>
                </a:solidFill>
              </a:rPr>
              <a:t> </a:t>
            </a:r>
            <a:r>
              <a:rPr lang="en-US" sz="1800" b="1" cap="none" dirty="0"/>
              <a:t>lines of MASW data totaling approx. 16,000 ft were </a:t>
            </a:r>
            <a:r>
              <a:rPr lang="en-US" sz="1800" b="1" cap="none" dirty="0">
                <a:solidFill>
                  <a:schemeClr val="tx1"/>
                </a:solidFill>
              </a:rPr>
              <a:t>collected </a:t>
            </a:r>
            <a:r>
              <a:rPr lang="en-US" sz="1800" b="1" cap="none" dirty="0"/>
              <a:t>across the footprint of the proposed facility to further test the soil properties.</a:t>
            </a:r>
            <a:endParaRPr lang="en-US" sz="1800" b="1" u="sng" cap="none" dirty="0"/>
          </a:p>
          <a:p>
            <a:r>
              <a:rPr lang="en-US" sz="1800" b="1" cap="none" dirty="0"/>
              <a:t>The MASW data identified the extent of extremely low blow count (“N-value”) materials to depths of 80 ft across the site </a:t>
            </a:r>
            <a:r>
              <a:rPr lang="en-US" sz="2100" b="1" cap="none" dirty="0">
                <a:solidFill>
                  <a:srgbClr val="FF0000"/>
                </a:solidFill>
              </a:rPr>
              <a:t>identifying air filled voids generally better than Resistivity.</a:t>
            </a:r>
          </a:p>
          <a:p>
            <a:r>
              <a:rPr lang="en-US" sz="1800" b="1" cap="none" dirty="0"/>
              <a:t>An MASW cross section (</a:t>
            </a:r>
            <a:r>
              <a:rPr lang="en-US" sz="1400" b="1" i="1" cap="none" dirty="0"/>
              <a:t>shown at the right</a:t>
            </a:r>
            <a:r>
              <a:rPr lang="en-US" sz="1800" b="1" cap="none" dirty="0"/>
              <a:t>), provides an example of the </a:t>
            </a:r>
            <a:r>
              <a:rPr lang="en-US" sz="1800" b="1" u="sng" cap="none" dirty="0"/>
              <a:t>strong correlation</a:t>
            </a:r>
            <a:r>
              <a:rPr lang="en-US" sz="1800" b="1" cap="none" dirty="0"/>
              <a:t> between the MASW-calculated blow count data and soil boring results that encountered Air Filled Voids.</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B748F68C-3BC1-D15A-39BD-0F17DB3499C1}"/>
              </a:ext>
            </a:extLst>
          </p:cNvPr>
          <p:cNvSpPr txBox="1"/>
          <p:nvPr/>
        </p:nvSpPr>
        <p:spPr>
          <a:xfrm>
            <a:off x="9758182" y="1174365"/>
            <a:ext cx="2072393"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Confirmation Boring B9E</a:t>
            </a:r>
          </a:p>
        </p:txBody>
      </p:sp>
      <p:pic>
        <p:nvPicPr>
          <p:cNvPr id="7" name="Picture 6">
            <a:extLst>
              <a:ext uri="{FF2B5EF4-FFF2-40B4-BE49-F238E27FC236}">
                <a16:creationId xmlns:a16="http://schemas.microsoft.com/office/drawing/2014/main" id="{592BE126-0FBB-E521-8789-EAD42F038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483" y="1194597"/>
            <a:ext cx="5356964" cy="4956033"/>
          </a:xfrm>
          <a:prstGeom prst="rect">
            <a:avLst/>
          </a:prstGeom>
        </p:spPr>
      </p:pic>
      <p:pic>
        <p:nvPicPr>
          <p:cNvPr id="9" name="Picture 8">
            <a:extLst>
              <a:ext uri="{FF2B5EF4-FFF2-40B4-BE49-F238E27FC236}">
                <a16:creationId xmlns:a16="http://schemas.microsoft.com/office/drawing/2014/main" id="{0E8B8E35-68AC-DF78-E83F-670CB615F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9408" y="1091982"/>
            <a:ext cx="3096588" cy="5058648"/>
          </a:xfrm>
          <a:prstGeom prst="rect">
            <a:avLst/>
          </a:prstGeom>
        </p:spPr>
      </p:pic>
      <p:cxnSp>
        <p:nvCxnSpPr>
          <p:cNvPr id="20" name="Straight Connector 19">
            <a:extLst>
              <a:ext uri="{FF2B5EF4-FFF2-40B4-BE49-F238E27FC236}">
                <a16:creationId xmlns:a16="http://schemas.microsoft.com/office/drawing/2014/main" id="{EE71DB9D-50BE-9014-2FAB-3F64520605AF}"/>
              </a:ext>
            </a:extLst>
          </p:cNvPr>
          <p:cNvCxnSpPr>
            <a:cxnSpLocks/>
          </p:cNvCxnSpPr>
          <p:nvPr/>
        </p:nvCxnSpPr>
        <p:spPr>
          <a:xfrm flipV="1">
            <a:off x="6156960" y="2580004"/>
            <a:ext cx="3066835" cy="11991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7C0B0C-4D80-EE3A-F938-C704E77C36D5}"/>
              </a:ext>
            </a:extLst>
          </p:cNvPr>
          <p:cNvCxnSpPr>
            <a:cxnSpLocks/>
          </p:cNvCxnSpPr>
          <p:nvPr/>
        </p:nvCxnSpPr>
        <p:spPr>
          <a:xfrm>
            <a:off x="6095999" y="2910676"/>
            <a:ext cx="3127796" cy="23586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323A10-74F5-7B3A-6C44-82EB19434078}"/>
              </a:ext>
            </a:extLst>
          </p:cNvPr>
          <p:cNvSpPr txBox="1"/>
          <p:nvPr/>
        </p:nvSpPr>
        <p:spPr>
          <a:xfrm>
            <a:off x="7128485" y="2648306"/>
            <a:ext cx="889987" cy="400110"/>
          </a:xfrm>
          <a:prstGeom prst="rect">
            <a:avLst/>
          </a:prstGeom>
          <a:noFill/>
        </p:spPr>
        <p:txBody>
          <a:bodyPr wrap="none" rtlCol="0">
            <a:spAutoFit/>
          </a:bodyPr>
          <a:lstStyle/>
          <a:p>
            <a:r>
              <a:rPr lang="en-US" sz="2000" b="1" dirty="0"/>
              <a:t>MASW</a:t>
            </a:r>
          </a:p>
        </p:txBody>
      </p:sp>
      <p:sp>
        <p:nvSpPr>
          <p:cNvPr id="10" name="TextBox 9">
            <a:extLst>
              <a:ext uri="{FF2B5EF4-FFF2-40B4-BE49-F238E27FC236}">
                <a16:creationId xmlns:a16="http://schemas.microsoft.com/office/drawing/2014/main" id="{01E4D266-0D03-8FB4-F496-53DCD84CA459}"/>
              </a:ext>
            </a:extLst>
          </p:cNvPr>
          <p:cNvSpPr txBox="1"/>
          <p:nvPr/>
        </p:nvSpPr>
        <p:spPr>
          <a:xfrm>
            <a:off x="6704409" y="4662566"/>
            <a:ext cx="1276696" cy="400110"/>
          </a:xfrm>
          <a:prstGeom prst="rect">
            <a:avLst/>
          </a:prstGeom>
          <a:noFill/>
        </p:spPr>
        <p:txBody>
          <a:bodyPr wrap="none" rtlCol="0">
            <a:spAutoFit/>
          </a:bodyPr>
          <a:lstStyle/>
          <a:p>
            <a:r>
              <a:rPr lang="en-US" sz="2000" b="1" dirty="0"/>
              <a:t>Resistivity</a:t>
            </a:r>
          </a:p>
        </p:txBody>
      </p:sp>
      <p:sp>
        <p:nvSpPr>
          <p:cNvPr id="4" name="TextBox 3">
            <a:extLst>
              <a:ext uri="{FF2B5EF4-FFF2-40B4-BE49-F238E27FC236}">
                <a16:creationId xmlns:a16="http://schemas.microsoft.com/office/drawing/2014/main" id="{C1BC8EAF-49B3-8CCB-D509-21B576017A03}"/>
              </a:ext>
            </a:extLst>
          </p:cNvPr>
          <p:cNvSpPr txBox="1"/>
          <p:nvPr/>
        </p:nvSpPr>
        <p:spPr>
          <a:xfrm>
            <a:off x="9223795" y="2731378"/>
            <a:ext cx="1443216" cy="369332"/>
          </a:xfrm>
          <a:prstGeom prst="rect">
            <a:avLst/>
          </a:prstGeom>
          <a:noFill/>
        </p:spPr>
        <p:txBody>
          <a:bodyPr wrap="none" rtlCol="0">
            <a:spAutoFit/>
          </a:bodyPr>
          <a:lstStyle/>
          <a:p>
            <a:r>
              <a:rPr lang="en-US" dirty="0"/>
              <a:t>Air filled void</a:t>
            </a:r>
          </a:p>
        </p:txBody>
      </p:sp>
    </p:spTree>
    <p:extLst>
      <p:ext uri="{BB962C8B-B14F-4D97-AF65-F5344CB8AC3E}">
        <p14:creationId xmlns:p14="http://schemas.microsoft.com/office/powerpoint/2010/main" val="2308861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956464"/>
            <a:ext cx="2587085" cy="4904405"/>
          </a:xfrm>
        </p:spPr>
        <p:txBody>
          <a:bodyPr>
            <a:normAutofit/>
          </a:bodyPr>
          <a:lstStyle/>
          <a:p>
            <a:pPr marL="0" indent="0">
              <a:buNone/>
            </a:pPr>
            <a:endParaRPr lang="en-US" sz="2400" dirty="0"/>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54C72AFF-F9F6-A92A-566F-FF2C89411C14}"/>
              </a:ext>
            </a:extLst>
          </p:cNvPr>
          <p:cNvCxnSpPr>
            <a:cxnSpLocks/>
          </p:cNvCxnSpPr>
          <p:nvPr/>
        </p:nvCxnSpPr>
        <p:spPr>
          <a:xfrm flipV="1">
            <a:off x="7104888" y="4224552"/>
            <a:ext cx="322218" cy="7453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5CA7541-8466-D366-6BEE-72B0CA06B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27" y="1377883"/>
            <a:ext cx="11803145" cy="4361066"/>
          </a:xfrm>
          <a:prstGeom prst="rect">
            <a:avLst/>
          </a:prstGeom>
        </p:spPr>
      </p:pic>
      <p:sp>
        <p:nvSpPr>
          <p:cNvPr id="7" name="TextBox 6">
            <a:extLst>
              <a:ext uri="{FF2B5EF4-FFF2-40B4-BE49-F238E27FC236}">
                <a16:creationId xmlns:a16="http://schemas.microsoft.com/office/drawing/2014/main" id="{BF2ADE9D-D312-A17D-497C-35CF7567447F}"/>
              </a:ext>
            </a:extLst>
          </p:cNvPr>
          <p:cNvSpPr txBox="1"/>
          <p:nvPr/>
        </p:nvSpPr>
        <p:spPr>
          <a:xfrm>
            <a:off x="2546381" y="359972"/>
            <a:ext cx="7662034" cy="646331"/>
          </a:xfrm>
          <a:prstGeom prst="rect">
            <a:avLst/>
          </a:prstGeom>
          <a:noFill/>
        </p:spPr>
        <p:txBody>
          <a:bodyPr wrap="none" rtlCol="0">
            <a:spAutoFit/>
          </a:bodyPr>
          <a:lstStyle/>
          <a:p>
            <a:r>
              <a:rPr lang="en-US" sz="3600" b="1" dirty="0"/>
              <a:t>PRE-TUNNEL MASW SURVEY SAVES $$</a:t>
            </a:r>
          </a:p>
        </p:txBody>
      </p:sp>
    </p:spTree>
    <p:extLst>
      <p:ext uri="{BB962C8B-B14F-4D97-AF65-F5344CB8AC3E}">
        <p14:creationId xmlns:p14="http://schemas.microsoft.com/office/powerpoint/2010/main" val="2290327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4" y="397175"/>
            <a:ext cx="10364451" cy="684262"/>
          </a:xfrm>
        </p:spPr>
        <p:txBody>
          <a:bodyPr anchor="t">
            <a:normAutofit/>
          </a:bodyPr>
          <a:lstStyle/>
          <a:p>
            <a:r>
              <a:rPr lang="en-US" b="1" dirty="0">
                <a:effectLst>
                  <a:outerShdw blurRad="38100" dist="63500" dir="2700000" algn="tl">
                    <a:schemeClr val="bg1">
                      <a:alpha val="43000"/>
                    </a:schemeClr>
                  </a:outerShdw>
                </a:effectLst>
              </a:rPr>
              <a:t>Foundation and Structure stability Review</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1263874"/>
            <a:ext cx="3953827" cy="4946022"/>
          </a:xfrm>
        </p:spPr>
        <p:txBody>
          <a:bodyPr>
            <a:normAutofit fontScale="775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Manufacturing site near Catlettsburg, KY that observed </a:t>
            </a:r>
            <a:r>
              <a:rPr lang="en-US" sz="1800" b="1" u="sng" cap="none" dirty="0"/>
              <a:t>differential settling </a:t>
            </a:r>
            <a:r>
              <a:rPr lang="en-US" sz="1800" b="1" cap="none" dirty="0"/>
              <a:t>of overhead pipe rack support foundations that were causing infrastructure failure</a:t>
            </a:r>
          </a:p>
          <a:p>
            <a:r>
              <a:rPr lang="en-US" sz="1800" b="1" cap="none" dirty="0">
                <a:solidFill>
                  <a:schemeClr val="tx1"/>
                </a:solidFill>
              </a:rPr>
              <a:t>2 </a:t>
            </a:r>
            <a:r>
              <a:rPr lang="en-US" sz="1800" b="1" cap="none" dirty="0"/>
              <a:t>lines of MASW data totaling approx. 1,120 ft were </a:t>
            </a:r>
            <a:r>
              <a:rPr lang="en-US" sz="1800" b="1" cap="none" dirty="0">
                <a:solidFill>
                  <a:schemeClr val="tx1"/>
                </a:solidFill>
              </a:rPr>
              <a:t>collected </a:t>
            </a:r>
            <a:r>
              <a:rPr lang="en-US" sz="1800" b="1" cap="none" dirty="0"/>
              <a:t>in parallel on opposite sides of subsiding foundations accurately predicted depth to bedrock a two test holes.</a:t>
            </a:r>
          </a:p>
          <a:p>
            <a:r>
              <a:rPr lang="en-US" sz="1800" b="1" cap="none" dirty="0"/>
              <a:t>MASW data more accurately determined the </a:t>
            </a:r>
            <a:r>
              <a:rPr lang="en-US" sz="1800" b="1" u="sng" cap="none" dirty="0"/>
              <a:t>structure of the competent bedrock </a:t>
            </a:r>
            <a:r>
              <a:rPr lang="en-US" sz="1500" b="1" i="1" cap="none" dirty="0"/>
              <a:t>(</a:t>
            </a:r>
            <a:r>
              <a:rPr lang="en-US" sz="1500" b="1" i="1" cap="none" dirty="0">
                <a:solidFill>
                  <a:schemeClr val="accent1"/>
                </a:solidFill>
              </a:rPr>
              <a:t>blue</a:t>
            </a:r>
            <a:r>
              <a:rPr lang="en-US" sz="1500" b="1" i="1" cap="none" dirty="0"/>
              <a:t> lines on cross sections)</a:t>
            </a:r>
            <a:r>
              <a:rPr lang="en-US" sz="1800" b="1" i="1" cap="none" dirty="0"/>
              <a:t>, </a:t>
            </a:r>
            <a:r>
              <a:rPr lang="en-US" sz="1800" b="1" cap="none" dirty="0"/>
              <a:t>as opposed to the interpretation that </a:t>
            </a:r>
            <a:r>
              <a:rPr lang="en-US" sz="1800" b="1" u="sng" cap="none" dirty="0"/>
              <a:t>would have been made </a:t>
            </a:r>
            <a:r>
              <a:rPr lang="en-US" sz="1800" b="1" cap="none" dirty="0"/>
              <a:t>from borehole data alone </a:t>
            </a:r>
            <a:r>
              <a:rPr lang="en-US" sz="1500" b="1" i="1" cap="none" dirty="0"/>
              <a:t>(</a:t>
            </a:r>
            <a:r>
              <a:rPr lang="en-US" sz="1500" b="1" i="1" cap="none" dirty="0">
                <a:solidFill>
                  <a:srgbClr val="FF0000"/>
                </a:solidFill>
              </a:rPr>
              <a:t>red</a:t>
            </a:r>
            <a:r>
              <a:rPr lang="en-US" sz="1500" b="1" i="1" cap="none" dirty="0"/>
              <a:t> lines)</a:t>
            </a:r>
            <a:endParaRPr lang="en-US" sz="1500" b="1" cap="none" dirty="0"/>
          </a:p>
          <a:p>
            <a:r>
              <a:rPr lang="en-US" sz="1800" b="1" cap="none" dirty="0"/>
              <a:t>Boring 1 and Boring 2 verified the MASW                  model coming in at 67’ and 62’ refusal. </a:t>
            </a:r>
            <a:r>
              <a:rPr lang="en-US" sz="1800" b="1" cap="none" dirty="0">
                <a:solidFill>
                  <a:srgbClr val="C00000"/>
                </a:solidFill>
              </a:rPr>
              <a:t>The MASW results detail site variation standard drilling could not hope to detail.</a:t>
            </a:r>
            <a:endParaRPr lang="en-US" cap="none" dirty="0">
              <a:solidFill>
                <a:srgbClr val="C00000"/>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49B2B91A-7B63-16E4-EE43-051C03055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696" y="1353114"/>
            <a:ext cx="7509632" cy="4920845"/>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3842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5" y="362309"/>
            <a:ext cx="10364451" cy="1004155"/>
          </a:xfrm>
        </p:spPr>
        <p:txBody>
          <a:bodyPr anchor="t"/>
          <a:lstStyle/>
          <a:p>
            <a:r>
              <a:rPr lang="en-US" b="1" dirty="0">
                <a:effectLst>
                  <a:outerShdw blurRad="38100" dist="63500" dir="2700000" algn="tl">
                    <a:schemeClr val="bg1">
                      <a:alpha val="43000"/>
                    </a:schemeClr>
                  </a:outerShdw>
                </a:effectLst>
              </a:rPr>
              <a:t>Foundation integrity/ Failure Study</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402805" y="1005840"/>
            <a:ext cx="3854610" cy="5275094"/>
          </a:xfrm>
        </p:spPr>
        <p:txBody>
          <a:bodyPr>
            <a:normAutofit fontScale="775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Municipal transit vehicle Garage in St. Paul, MN that was experiencing </a:t>
            </a:r>
            <a:r>
              <a:rPr lang="en-US" sz="1800" b="1" u="sng" cap="none" dirty="0"/>
              <a:t>settlement &amp; failure</a:t>
            </a:r>
            <a:r>
              <a:rPr lang="en-US" sz="1800" b="1" cap="none" dirty="0"/>
              <a:t> in the concrete floor slab and structure.</a:t>
            </a:r>
          </a:p>
          <a:p>
            <a:r>
              <a:rPr lang="en-US" sz="1800" b="1" cap="none" dirty="0">
                <a:solidFill>
                  <a:schemeClr val="tx1"/>
                </a:solidFill>
              </a:rPr>
              <a:t>7 </a:t>
            </a:r>
            <a:r>
              <a:rPr lang="en-US" sz="1800" b="1" cap="none" dirty="0"/>
              <a:t>lines of MASW data totaling approx. 2,805 ft were </a:t>
            </a:r>
            <a:r>
              <a:rPr lang="en-US" sz="1800" b="1" cap="none" dirty="0">
                <a:solidFill>
                  <a:schemeClr val="tx1"/>
                </a:solidFill>
              </a:rPr>
              <a:t>collected </a:t>
            </a:r>
            <a:r>
              <a:rPr lang="en-US" sz="1800" b="1" cap="none" dirty="0"/>
              <a:t>both within (where drilling is difficult) and outside of the maintenance &amp; bus storage facility to identify zones of </a:t>
            </a:r>
            <a:r>
              <a:rPr lang="en-US" sz="1800" b="1" u="sng" cap="none" dirty="0"/>
              <a:t>improperly compacted fill</a:t>
            </a:r>
            <a:r>
              <a:rPr lang="en-US" sz="1800" b="1" cap="none" dirty="0"/>
              <a:t> underneath the building floor slab.</a:t>
            </a:r>
          </a:p>
          <a:p>
            <a:r>
              <a:rPr lang="en-US" sz="1800" b="1" cap="none" dirty="0"/>
              <a:t>The MASW data analysis precisely located low S-wave velocity anomalies (“</a:t>
            </a:r>
            <a:r>
              <a:rPr lang="en-US" sz="1800" b="1" u="sng" cap="none" dirty="0"/>
              <a:t>loose zones</a:t>
            </a:r>
            <a:r>
              <a:rPr lang="en-US" sz="1800" b="1" cap="none" dirty="0"/>
              <a:t>”) beneath the floor slab that were deteriorating the structural integrity of the building .</a:t>
            </a:r>
          </a:p>
          <a:p>
            <a:r>
              <a:rPr lang="en-US" sz="1800" b="1" cap="none" dirty="0"/>
              <a:t>On 1 of the MASW lines (</a:t>
            </a:r>
            <a:r>
              <a:rPr lang="en-US" sz="1400" b="1" i="1" cap="none" dirty="0"/>
              <a:t>shown at the right</a:t>
            </a:r>
            <a:r>
              <a:rPr lang="en-US" sz="1800" b="1" cap="none" dirty="0"/>
              <a:t>), loosely compacted sediments were </a:t>
            </a:r>
            <a:r>
              <a:rPr lang="en-US" sz="1800" b="1" u="sng" cap="none" dirty="0">
                <a:solidFill>
                  <a:srgbClr val="C00000"/>
                </a:solidFill>
              </a:rPr>
              <a:t>imaged directly below a structural concrete building column in a way drilling could not.</a:t>
            </a:r>
            <a:endParaRPr lang="en-US" u="sng" cap="none" dirty="0">
              <a:solidFill>
                <a:srgbClr val="C00000"/>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1B9CE94E-9A50-25E8-0014-DD724B188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2785" y="3598768"/>
            <a:ext cx="4133210" cy="266771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1C62744-F19B-B5F0-2294-B0196C1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806" y="1360973"/>
            <a:ext cx="4133211" cy="266772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B4A2AEA-6DA6-B851-3D6F-6A97F91BAC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6806" y="4242144"/>
            <a:ext cx="2718387" cy="203879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868C9FB-ED89-764E-6B36-9B6073967D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731" y="1360973"/>
            <a:ext cx="2679264" cy="2009448"/>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85238FBC-6173-976B-02C2-63A09B41144B}"/>
              </a:ext>
            </a:extLst>
          </p:cNvPr>
          <p:cNvSpPr txBox="1"/>
          <p:nvPr/>
        </p:nvSpPr>
        <p:spPr>
          <a:xfrm>
            <a:off x="3783589" y="1756674"/>
            <a:ext cx="6180826" cy="307777"/>
          </a:xfrm>
          <a:prstGeom prst="rect">
            <a:avLst/>
          </a:prstGeom>
          <a:noFill/>
        </p:spPr>
        <p:txBody>
          <a:bodyPr wrap="square">
            <a:spAutoFit/>
          </a:bodyPr>
          <a:lstStyle/>
          <a:p>
            <a:pPr algn="ctr"/>
            <a:r>
              <a:rPr lang="en-US" sz="1400" b="1" dirty="0"/>
              <a:t>S-wave Velocity Cross Section</a:t>
            </a:r>
          </a:p>
        </p:txBody>
      </p:sp>
      <p:sp>
        <p:nvSpPr>
          <p:cNvPr id="17" name="TextBox 16">
            <a:extLst>
              <a:ext uri="{FF2B5EF4-FFF2-40B4-BE49-F238E27FC236}">
                <a16:creationId xmlns:a16="http://schemas.microsoft.com/office/drawing/2014/main" id="{B748F68C-3BC1-D15A-39BD-0F17DB3499C1}"/>
              </a:ext>
            </a:extLst>
          </p:cNvPr>
          <p:cNvSpPr txBox="1"/>
          <p:nvPr/>
        </p:nvSpPr>
        <p:spPr>
          <a:xfrm>
            <a:off x="6874002" y="3988978"/>
            <a:ext cx="6180826" cy="307777"/>
          </a:xfrm>
          <a:prstGeom prst="rect">
            <a:avLst/>
          </a:prstGeom>
          <a:noFill/>
        </p:spPr>
        <p:txBody>
          <a:bodyPr wrap="square">
            <a:spAutoFit/>
          </a:bodyPr>
          <a:lstStyle/>
          <a:p>
            <a:pPr algn="ctr"/>
            <a:r>
              <a:rPr lang="en-US" sz="1400" b="1" dirty="0"/>
              <a:t>Blow-Count (“N”) Cross Section</a:t>
            </a:r>
          </a:p>
        </p:txBody>
      </p:sp>
    </p:spTree>
    <p:extLst>
      <p:ext uri="{BB962C8B-B14F-4D97-AF65-F5344CB8AC3E}">
        <p14:creationId xmlns:p14="http://schemas.microsoft.com/office/powerpoint/2010/main" val="406143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5" y="413764"/>
            <a:ext cx="10364451" cy="952700"/>
          </a:xfrm>
        </p:spPr>
        <p:txBody>
          <a:bodyPr anchor="t"/>
          <a:lstStyle/>
          <a:p>
            <a:r>
              <a:rPr lang="en-US" b="1" dirty="0">
                <a:effectLst>
                  <a:outerShdw blurRad="38100" dist="63500" dir="2700000" algn="tl">
                    <a:schemeClr val="bg1">
                      <a:alpha val="43000"/>
                    </a:schemeClr>
                  </a:outerShdw>
                </a:effectLst>
              </a:rPr>
              <a:t>Pre-construction Site study</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1069848"/>
            <a:ext cx="4164787" cy="5193224"/>
          </a:xfrm>
        </p:spPr>
        <p:txBody>
          <a:bodyPr>
            <a:normAutofit fontScale="700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Airport facility in Minnesota performing geotechnical studies in advance of a </a:t>
            </a:r>
            <a:r>
              <a:rPr lang="en-US" sz="1800" b="1" u="sng" cap="none" dirty="0"/>
              <a:t>new facility design</a:t>
            </a:r>
            <a:r>
              <a:rPr lang="en-US" sz="1800" b="1" cap="none" dirty="0"/>
              <a:t>.  The mature site is located on a historic wetland and is known to have </a:t>
            </a:r>
            <a:r>
              <a:rPr lang="en-US" sz="1800" b="1" u="sng" cap="none" dirty="0"/>
              <a:t>very loose organic soils and peat deposits</a:t>
            </a:r>
            <a:r>
              <a:rPr lang="en-US" sz="1800" b="1" cap="none" dirty="0"/>
              <a:t> in the near surface</a:t>
            </a:r>
          </a:p>
          <a:p>
            <a:r>
              <a:rPr lang="en-US" sz="1800" b="1" cap="none" dirty="0">
                <a:solidFill>
                  <a:schemeClr val="tx1"/>
                </a:solidFill>
              </a:rPr>
              <a:t>4 </a:t>
            </a:r>
            <a:r>
              <a:rPr lang="en-US" sz="1800" b="1" cap="none" dirty="0"/>
              <a:t>lines of MASW data totaling approx. 1,380 ft were </a:t>
            </a:r>
            <a:r>
              <a:rPr lang="en-US" sz="1800" b="1" cap="none" dirty="0">
                <a:solidFill>
                  <a:schemeClr val="tx1"/>
                </a:solidFill>
              </a:rPr>
              <a:t>collected </a:t>
            </a:r>
            <a:r>
              <a:rPr lang="en-US" sz="1800" b="1" cap="none" dirty="0"/>
              <a:t>across the footprint of the proposed facility to further test the soil properties, supplementing the </a:t>
            </a:r>
            <a:r>
              <a:rPr lang="en-US" sz="1800" b="1" u="sng" cap="none" dirty="0"/>
              <a:t>limited borehole program</a:t>
            </a:r>
          </a:p>
          <a:p>
            <a:r>
              <a:rPr lang="en-US" sz="1800" b="1" cap="none" dirty="0"/>
              <a:t>The MASW data identified the extent of extremely low blow count (“N-value”) materials to depths of 40 ft across the site </a:t>
            </a:r>
            <a:r>
              <a:rPr lang="en-US" sz="1800" b="1" u="sng" cap="none" dirty="0">
                <a:solidFill>
                  <a:srgbClr val="C00000"/>
                </a:solidFill>
              </a:rPr>
              <a:t>in a detailed manner not provided by available drilling techniques.</a:t>
            </a:r>
          </a:p>
          <a:p>
            <a:r>
              <a:rPr lang="en-US" sz="1800" b="1" cap="none" dirty="0"/>
              <a:t>An MASW cross section (</a:t>
            </a:r>
            <a:r>
              <a:rPr lang="en-US" sz="1400" b="1" i="1" cap="none" dirty="0"/>
              <a:t>shown at the right</a:t>
            </a:r>
            <a:r>
              <a:rPr lang="en-US" sz="1800" b="1" cap="none" dirty="0"/>
              <a:t>), provides an example of the </a:t>
            </a:r>
            <a:r>
              <a:rPr lang="en-US" sz="1800" b="1" u="sng" cap="none" dirty="0"/>
              <a:t>strong correlation</a:t>
            </a:r>
            <a:r>
              <a:rPr lang="en-US" sz="1800" b="1" cap="none" dirty="0"/>
              <a:t> between the MASW-calculated blow count data and soil boring results that was representative of all of the collected data</a:t>
            </a:r>
          </a:p>
          <a:p>
            <a:r>
              <a:rPr lang="en-US" sz="1800" b="1" cap="none" dirty="0"/>
              <a:t>The mapped extent of organic &amp; peat deposits within the survey area will help geoengineers to determine a </a:t>
            </a:r>
            <a:r>
              <a:rPr lang="en-US" sz="1800" b="1" u="sng" cap="none" dirty="0"/>
              <a:t>structurally appropriate building foundation design</a:t>
            </a:r>
            <a:r>
              <a:rPr lang="en-US" sz="1800" b="1" cap="none" dirty="0"/>
              <a:t> (floating vs deep piers into hard rock)</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FBF19105-FA2C-E2A3-DC66-385A9A2E6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994" y="1661110"/>
            <a:ext cx="7281851" cy="2611458"/>
          </a:xfrm>
          <a:prstGeom prst="rect">
            <a:avLst/>
          </a:prstGeom>
          <a:ln w="19050">
            <a:solidFill>
              <a:schemeClr val="tx1"/>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861AF9CC-D0D8-6193-7698-F5D9FE8FC64F}"/>
              </a:ext>
            </a:extLst>
          </p:cNvPr>
          <p:cNvPicPr>
            <a:picLocks noChangeAspect="1"/>
          </p:cNvPicPr>
          <p:nvPr/>
        </p:nvPicPr>
        <p:blipFill rotWithShape="1">
          <a:blip r:embed="rId4">
            <a:extLst>
              <a:ext uri="{28A0092B-C50C-407E-A947-70E740481C1C}">
                <a14:useLocalDpi xmlns:a14="http://schemas.microsoft.com/office/drawing/2010/main" val="0"/>
              </a:ext>
            </a:extLst>
          </a:blip>
          <a:srcRect t="12260" r="3166" b="22148"/>
          <a:stretch/>
        </p:blipFill>
        <p:spPr>
          <a:xfrm>
            <a:off x="4888048" y="4417018"/>
            <a:ext cx="3619610" cy="184605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A89C51AB-EF69-EEE6-EBB0-994792342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0955" y="1366464"/>
            <a:ext cx="3087670" cy="4322738"/>
          </a:xfrm>
          <a:prstGeom prst="rect">
            <a:avLst/>
          </a:prstGeom>
          <a:ln w="19050">
            <a:solidFill>
              <a:schemeClr val="tx1"/>
            </a:solidFill>
          </a:ln>
        </p:spPr>
      </p:pic>
      <p:sp>
        <p:nvSpPr>
          <p:cNvPr id="17" name="TextBox 16">
            <a:extLst>
              <a:ext uri="{FF2B5EF4-FFF2-40B4-BE49-F238E27FC236}">
                <a16:creationId xmlns:a16="http://schemas.microsoft.com/office/drawing/2014/main" id="{B748F68C-3BC1-D15A-39BD-0F17DB3499C1}"/>
              </a:ext>
            </a:extLst>
          </p:cNvPr>
          <p:cNvSpPr txBox="1"/>
          <p:nvPr/>
        </p:nvSpPr>
        <p:spPr>
          <a:xfrm>
            <a:off x="8845042" y="1358052"/>
            <a:ext cx="1748195"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Boring B3</a:t>
            </a:r>
            <a:endParaRPr lang="en-US" sz="2000" dirty="0">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D04F21A2-4BE1-85D6-71A9-3BC3566EB4ED}"/>
              </a:ext>
            </a:extLst>
          </p:cNvPr>
          <p:cNvCxnSpPr>
            <a:cxnSpLocks/>
          </p:cNvCxnSpPr>
          <p:nvPr/>
        </p:nvCxnSpPr>
        <p:spPr>
          <a:xfrm flipH="1" flipV="1">
            <a:off x="7480300" y="2863850"/>
            <a:ext cx="1360655" cy="190500"/>
          </a:xfrm>
          <a:prstGeom prst="line">
            <a:avLst/>
          </a:prstGeom>
          <a:ln w="28575">
            <a:solidFill>
              <a:srgbClr val="00B0F0"/>
            </a:solidFill>
          </a:ln>
        </p:spPr>
        <p:style>
          <a:lnRef idx="2">
            <a:schemeClr val="accent4"/>
          </a:lnRef>
          <a:fillRef idx="0">
            <a:schemeClr val="accent4"/>
          </a:fillRef>
          <a:effectRef idx="1">
            <a:schemeClr val="accent4"/>
          </a:effectRef>
          <a:fontRef idx="minor">
            <a:schemeClr val="tx1"/>
          </a:fontRef>
        </p:style>
      </p:cxnSp>
      <p:cxnSp>
        <p:nvCxnSpPr>
          <p:cNvPr id="25" name="Straight Connector 24">
            <a:extLst>
              <a:ext uri="{FF2B5EF4-FFF2-40B4-BE49-F238E27FC236}">
                <a16:creationId xmlns:a16="http://schemas.microsoft.com/office/drawing/2014/main" id="{BDBD35A3-02EE-EF3B-0954-18963A9A4667}"/>
              </a:ext>
            </a:extLst>
          </p:cNvPr>
          <p:cNvCxnSpPr>
            <a:cxnSpLocks/>
          </p:cNvCxnSpPr>
          <p:nvPr/>
        </p:nvCxnSpPr>
        <p:spPr>
          <a:xfrm flipH="1" flipV="1">
            <a:off x="7480300" y="2946400"/>
            <a:ext cx="1360655" cy="438150"/>
          </a:xfrm>
          <a:prstGeom prst="line">
            <a:avLst/>
          </a:prstGeom>
          <a:ln w="28575">
            <a:solidFill>
              <a:srgbClr val="00B0F0"/>
            </a:solidFill>
          </a:ln>
        </p:spPr>
        <p:style>
          <a:lnRef idx="2">
            <a:schemeClr val="accent4"/>
          </a:lnRef>
          <a:fillRef idx="0">
            <a:schemeClr val="accent4"/>
          </a:fillRef>
          <a:effectRef idx="1">
            <a:schemeClr val="accent4"/>
          </a:effectRef>
          <a:fontRef idx="minor">
            <a:schemeClr val="tx1"/>
          </a:fontRef>
        </p:style>
      </p:cxnSp>
      <p:cxnSp>
        <p:nvCxnSpPr>
          <p:cNvPr id="28" name="Straight Connector 27">
            <a:extLst>
              <a:ext uri="{FF2B5EF4-FFF2-40B4-BE49-F238E27FC236}">
                <a16:creationId xmlns:a16="http://schemas.microsoft.com/office/drawing/2014/main" id="{B5808F8B-ADE0-187B-E8CE-19CADA87734B}"/>
              </a:ext>
            </a:extLst>
          </p:cNvPr>
          <p:cNvCxnSpPr>
            <a:cxnSpLocks/>
          </p:cNvCxnSpPr>
          <p:nvPr/>
        </p:nvCxnSpPr>
        <p:spPr>
          <a:xfrm flipH="1" flipV="1">
            <a:off x="7480300" y="3022457"/>
            <a:ext cx="1360655" cy="800243"/>
          </a:xfrm>
          <a:prstGeom prst="line">
            <a:avLst/>
          </a:prstGeom>
          <a:ln w="28575">
            <a:solidFill>
              <a:srgbClr val="00B0F0"/>
            </a:solidFill>
          </a:ln>
        </p:spPr>
        <p:style>
          <a:lnRef idx="2">
            <a:schemeClr val="accent4"/>
          </a:lnRef>
          <a:fillRef idx="0">
            <a:schemeClr val="accent4"/>
          </a:fillRef>
          <a:effectRef idx="1">
            <a:schemeClr val="accent4"/>
          </a:effectRef>
          <a:fontRef idx="minor">
            <a:schemeClr val="tx1"/>
          </a:fontRef>
        </p:style>
      </p:cxnSp>
      <p:cxnSp>
        <p:nvCxnSpPr>
          <p:cNvPr id="31" name="Straight Connector 30">
            <a:extLst>
              <a:ext uri="{FF2B5EF4-FFF2-40B4-BE49-F238E27FC236}">
                <a16:creationId xmlns:a16="http://schemas.microsoft.com/office/drawing/2014/main" id="{66A6EC7B-6FE3-0054-5573-9CE444E7DFEA}"/>
              </a:ext>
            </a:extLst>
          </p:cNvPr>
          <p:cNvCxnSpPr>
            <a:cxnSpLocks/>
          </p:cNvCxnSpPr>
          <p:nvPr/>
        </p:nvCxnSpPr>
        <p:spPr>
          <a:xfrm flipH="1" flipV="1">
            <a:off x="7480300" y="3263900"/>
            <a:ext cx="1360655" cy="1481014"/>
          </a:xfrm>
          <a:prstGeom prst="line">
            <a:avLst/>
          </a:prstGeom>
          <a:ln w="28575">
            <a:solidFill>
              <a:srgbClr val="00B0F0"/>
            </a:solidFill>
          </a:ln>
        </p:spPr>
        <p:style>
          <a:lnRef idx="2">
            <a:schemeClr val="accent4"/>
          </a:lnRef>
          <a:fillRef idx="0">
            <a:schemeClr val="accent4"/>
          </a:fillRef>
          <a:effectRef idx="1">
            <a:schemeClr val="accent4"/>
          </a:effectRef>
          <a:fontRef idx="minor">
            <a:schemeClr val="tx1"/>
          </a:fontRef>
        </p:style>
      </p:cxnSp>
      <p:sp>
        <p:nvSpPr>
          <p:cNvPr id="33" name="TextBox 32">
            <a:extLst>
              <a:ext uri="{FF2B5EF4-FFF2-40B4-BE49-F238E27FC236}">
                <a16:creationId xmlns:a16="http://schemas.microsoft.com/office/drawing/2014/main" id="{FD84F219-5D5F-9EC7-5B32-3B6AABEDE44B}"/>
              </a:ext>
            </a:extLst>
          </p:cNvPr>
          <p:cNvSpPr txBox="1"/>
          <p:nvPr/>
        </p:nvSpPr>
        <p:spPr>
          <a:xfrm>
            <a:off x="8989643" y="5684780"/>
            <a:ext cx="2801221" cy="307777"/>
          </a:xfrm>
          <a:prstGeom prst="rect">
            <a:avLst/>
          </a:prstGeom>
          <a:noFill/>
        </p:spPr>
        <p:txBody>
          <a:bodyPr wrap="square">
            <a:spAutoFit/>
          </a:bodyPr>
          <a:lstStyle/>
          <a:p>
            <a:pPr algn="ctr"/>
            <a:r>
              <a:rPr lang="en-US" sz="1400" b="1" dirty="0"/>
              <a:t>Soil Boring vs MASW Correlation</a:t>
            </a:r>
          </a:p>
        </p:txBody>
      </p:sp>
    </p:spTree>
    <p:extLst>
      <p:ext uri="{BB962C8B-B14F-4D97-AF65-F5344CB8AC3E}">
        <p14:creationId xmlns:p14="http://schemas.microsoft.com/office/powerpoint/2010/main" val="3395225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94428" y="153681"/>
            <a:ext cx="12128200" cy="531037"/>
          </a:xfrm>
        </p:spPr>
        <p:txBody>
          <a:bodyPr anchor="t">
            <a:noAutofit/>
          </a:bodyPr>
          <a:lstStyle/>
          <a:p>
            <a:r>
              <a:rPr lang="en-US" b="1" dirty="0">
                <a:effectLst>
                  <a:outerShdw blurRad="38100" dist="63500" dir="2700000" algn="tl">
                    <a:schemeClr val="bg1">
                      <a:alpha val="43000"/>
                    </a:schemeClr>
                  </a:outerShdw>
                </a:effectLst>
              </a:rPr>
              <a:t>All Terrain Capable Subsurface Strength Profiling</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261258" y="1810511"/>
            <a:ext cx="3637007" cy="3310129"/>
          </a:xfrm>
        </p:spPr>
        <p:txBody>
          <a:bodyPr>
            <a:normAutofit/>
          </a:bodyPr>
          <a:lstStyle/>
          <a:p>
            <a:pPr marL="0" indent="0">
              <a:buNone/>
            </a:pPr>
            <a:r>
              <a:rPr lang="en-US" sz="2800" u="sng" dirty="0">
                <a:solidFill>
                  <a:schemeClr val="tx1"/>
                </a:solidFill>
              </a:rPr>
              <a:t>Overview</a:t>
            </a:r>
          </a:p>
          <a:p>
            <a:r>
              <a:rPr lang="en-US" sz="2400" dirty="0">
                <a:solidFill>
                  <a:schemeClr val="tx1"/>
                </a:solidFill>
              </a:rPr>
              <a:t>PROBLEM statement</a:t>
            </a:r>
          </a:p>
          <a:p>
            <a:r>
              <a:rPr lang="en-US" sz="2400" dirty="0">
                <a:solidFill>
                  <a:schemeClr val="tx1"/>
                </a:solidFill>
              </a:rPr>
              <a:t>Technical discussion</a:t>
            </a:r>
          </a:p>
          <a:p>
            <a:r>
              <a:rPr lang="en-US" sz="2400" dirty="0"/>
              <a:t>Application examples</a:t>
            </a:r>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6313416D-7749-5015-532B-9667C77AE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265" y="829202"/>
            <a:ext cx="7698377" cy="443592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C791D7A-8A93-B8E0-8B00-1F6E9983F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544" y="4601432"/>
            <a:ext cx="10364451" cy="168946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AEEDA91-1BB5-D6DB-62E3-A9D8081804A4}"/>
              </a:ext>
            </a:extLst>
          </p:cNvPr>
          <p:cNvSpPr txBox="1"/>
          <p:nvPr/>
        </p:nvSpPr>
        <p:spPr>
          <a:xfrm>
            <a:off x="4682934" y="4622168"/>
            <a:ext cx="3984039" cy="461665"/>
          </a:xfrm>
          <a:prstGeom prst="rect">
            <a:avLst/>
          </a:prstGeom>
          <a:noFill/>
        </p:spPr>
        <p:txBody>
          <a:bodyPr wrap="none" rtlCol="0">
            <a:spAutoFit/>
          </a:bodyPr>
          <a:lstStyle/>
          <a:p>
            <a:r>
              <a:rPr lang="en-US" sz="2400" dirty="0"/>
              <a:t>Depth to Bedrock Cross Section</a:t>
            </a:r>
          </a:p>
        </p:txBody>
      </p:sp>
      <p:sp>
        <p:nvSpPr>
          <p:cNvPr id="9" name="Rectangle 8">
            <a:extLst>
              <a:ext uri="{FF2B5EF4-FFF2-40B4-BE49-F238E27FC236}">
                <a16:creationId xmlns:a16="http://schemas.microsoft.com/office/drawing/2014/main" id="{870CCCF7-2A62-74B2-7DA7-508F6B146189}"/>
              </a:ext>
            </a:extLst>
          </p:cNvPr>
          <p:cNvSpPr/>
          <p:nvPr/>
        </p:nvSpPr>
        <p:spPr>
          <a:xfrm>
            <a:off x="1601544" y="4601432"/>
            <a:ext cx="10396028" cy="1689463"/>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4497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4" y="320855"/>
            <a:ext cx="10364451" cy="656594"/>
          </a:xfrm>
        </p:spPr>
        <p:txBody>
          <a:bodyPr anchor="t">
            <a:noAutofit/>
          </a:bodyPr>
          <a:lstStyle/>
          <a:p>
            <a:r>
              <a:rPr lang="en-US" b="1" dirty="0"/>
              <a:t>Buried Organic sediment Mapping</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0" y="1263650"/>
            <a:ext cx="3641725" cy="4814933"/>
          </a:xfrm>
        </p:spPr>
        <p:txBody>
          <a:bodyPr>
            <a:normAutofit fontScale="775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Old Industrial Site surrounded by swamps bordered by a river and coated with concrete debris. The site is located near Chicago.</a:t>
            </a:r>
          </a:p>
          <a:p>
            <a:r>
              <a:rPr lang="en-US" sz="1800" b="1" cap="none" dirty="0"/>
              <a:t>5 lines of MASW data totaling approx. 4000 ft were </a:t>
            </a:r>
            <a:r>
              <a:rPr lang="en-US" sz="1800" b="1" cap="none" dirty="0">
                <a:solidFill>
                  <a:schemeClr val="tx1"/>
                </a:solidFill>
              </a:rPr>
              <a:t>collected </a:t>
            </a:r>
            <a:r>
              <a:rPr lang="en-US" sz="1800" b="1" cap="none" dirty="0"/>
              <a:t>across the footprint of the proposed facility to further test the soil properties and </a:t>
            </a:r>
            <a:r>
              <a:rPr lang="en-US" sz="1800" b="1" cap="none" dirty="0">
                <a:solidFill>
                  <a:srgbClr val="C00000"/>
                </a:solidFill>
              </a:rPr>
              <a:t>provide details drilling could not.</a:t>
            </a:r>
            <a:endParaRPr lang="en-US" sz="1800" b="1" u="sng" cap="none" dirty="0">
              <a:solidFill>
                <a:srgbClr val="C00000"/>
              </a:solidFill>
            </a:endParaRPr>
          </a:p>
          <a:p>
            <a:r>
              <a:rPr lang="en-US" sz="1800" b="1" cap="none" dirty="0"/>
              <a:t>The MASW data identified the extent of extremely low blow count (“N-value”) materials to depths as deep as 25 ft across the site</a:t>
            </a:r>
            <a:endParaRPr lang="en-US" sz="2100" b="1" cap="none" dirty="0">
              <a:solidFill>
                <a:srgbClr val="FF0000"/>
              </a:solidFill>
            </a:endParaRPr>
          </a:p>
          <a:p>
            <a:r>
              <a:rPr lang="en-US" sz="1800" b="1" cap="none" dirty="0"/>
              <a:t>An MASW cross section (</a:t>
            </a:r>
            <a:r>
              <a:rPr lang="en-US" sz="1400" b="1" i="1" cap="none" dirty="0"/>
              <a:t>shown at the right</a:t>
            </a:r>
            <a:r>
              <a:rPr lang="en-US" sz="1800" b="1" cap="none" dirty="0"/>
              <a:t>), provides an example of the </a:t>
            </a:r>
            <a:r>
              <a:rPr lang="en-US" sz="1800" b="1" u="sng" cap="none" dirty="0"/>
              <a:t>strong correlation</a:t>
            </a:r>
            <a:r>
              <a:rPr lang="en-US" sz="1800" b="1" cap="none" dirty="0"/>
              <a:t> between the MASW-calculated blow count data and cone data</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9A9C9E8F-18EE-04DE-FA21-810E554DD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725" y="1263650"/>
            <a:ext cx="8324270" cy="4973737"/>
          </a:xfrm>
          <a:prstGeom prst="rect">
            <a:avLst/>
          </a:prstGeom>
        </p:spPr>
      </p:pic>
      <p:pic>
        <p:nvPicPr>
          <p:cNvPr id="11" name="Picture 10">
            <a:extLst>
              <a:ext uri="{FF2B5EF4-FFF2-40B4-BE49-F238E27FC236}">
                <a16:creationId xmlns:a16="http://schemas.microsoft.com/office/drawing/2014/main" id="{98982B80-D571-4E37-E43C-05110797E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680" y="855569"/>
            <a:ext cx="2073365" cy="1992134"/>
          </a:xfrm>
          <a:prstGeom prst="rect">
            <a:avLst/>
          </a:prstGeom>
        </p:spPr>
      </p:pic>
      <p:pic>
        <p:nvPicPr>
          <p:cNvPr id="13" name="Picture 12">
            <a:extLst>
              <a:ext uri="{FF2B5EF4-FFF2-40B4-BE49-F238E27FC236}">
                <a16:creationId xmlns:a16="http://schemas.microsoft.com/office/drawing/2014/main" id="{B2FA75F9-33B9-C578-9FA1-A3D0ABED8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1022" y="1347842"/>
            <a:ext cx="2574898" cy="1837419"/>
          </a:xfrm>
          <a:prstGeom prst="rect">
            <a:avLst/>
          </a:prstGeom>
        </p:spPr>
      </p:pic>
      <p:pic>
        <p:nvPicPr>
          <p:cNvPr id="15" name="Picture 14">
            <a:extLst>
              <a:ext uri="{FF2B5EF4-FFF2-40B4-BE49-F238E27FC236}">
                <a16:creationId xmlns:a16="http://schemas.microsoft.com/office/drawing/2014/main" id="{6E6791CF-E186-86A7-537E-FF55A05CA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9761" y="2995749"/>
            <a:ext cx="2300480" cy="2891245"/>
          </a:xfrm>
          <a:prstGeom prst="rect">
            <a:avLst/>
          </a:prstGeom>
        </p:spPr>
      </p:pic>
      <p:cxnSp>
        <p:nvCxnSpPr>
          <p:cNvPr id="18" name="Straight Connector 17">
            <a:extLst>
              <a:ext uri="{FF2B5EF4-FFF2-40B4-BE49-F238E27FC236}">
                <a16:creationId xmlns:a16="http://schemas.microsoft.com/office/drawing/2014/main" id="{6A459439-5A6D-D9CF-B8C6-224AD5F6B85E}"/>
              </a:ext>
            </a:extLst>
          </p:cNvPr>
          <p:cNvCxnSpPr>
            <a:cxnSpLocks/>
          </p:cNvCxnSpPr>
          <p:nvPr/>
        </p:nvCxnSpPr>
        <p:spPr>
          <a:xfrm>
            <a:off x="4540378" y="1347842"/>
            <a:ext cx="571553" cy="208115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CD6F25-9BE9-6A88-318F-D822C279CFFC}"/>
              </a:ext>
            </a:extLst>
          </p:cNvPr>
          <p:cNvCxnSpPr>
            <a:cxnSpLocks/>
          </p:cNvCxnSpPr>
          <p:nvPr/>
        </p:nvCxnSpPr>
        <p:spPr>
          <a:xfrm flipH="1">
            <a:off x="6348549" y="1872343"/>
            <a:ext cx="731522" cy="164185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38B368-EE28-0AD1-909D-4F9C3D052CBD}"/>
              </a:ext>
            </a:extLst>
          </p:cNvPr>
          <p:cNvCxnSpPr>
            <a:cxnSpLocks/>
          </p:cNvCxnSpPr>
          <p:nvPr/>
        </p:nvCxnSpPr>
        <p:spPr>
          <a:xfrm flipH="1" flipV="1">
            <a:off x="9335589" y="3596640"/>
            <a:ext cx="461553" cy="80118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D0D11CD-CAFC-3A1F-DB7E-B67B54EF2E20}"/>
              </a:ext>
            </a:extLst>
          </p:cNvPr>
          <p:cNvSpPr txBox="1"/>
          <p:nvPr/>
        </p:nvSpPr>
        <p:spPr>
          <a:xfrm>
            <a:off x="6659743" y="3335016"/>
            <a:ext cx="3155715" cy="369332"/>
          </a:xfrm>
          <a:prstGeom prst="rect">
            <a:avLst/>
          </a:prstGeom>
          <a:noFill/>
        </p:spPr>
        <p:txBody>
          <a:bodyPr wrap="square" rtlCol="0">
            <a:spAutoFit/>
          </a:bodyPr>
          <a:lstStyle/>
          <a:p>
            <a:r>
              <a:rPr lang="en-US" dirty="0"/>
              <a:t>Low strength organic sediment</a:t>
            </a:r>
          </a:p>
        </p:txBody>
      </p:sp>
      <p:cxnSp>
        <p:nvCxnSpPr>
          <p:cNvPr id="14" name="Straight Connector 13">
            <a:extLst>
              <a:ext uri="{FF2B5EF4-FFF2-40B4-BE49-F238E27FC236}">
                <a16:creationId xmlns:a16="http://schemas.microsoft.com/office/drawing/2014/main" id="{61E54DEC-C0AB-1092-A770-929CB8A78BA0}"/>
              </a:ext>
            </a:extLst>
          </p:cNvPr>
          <p:cNvCxnSpPr>
            <a:cxnSpLocks/>
          </p:cNvCxnSpPr>
          <p:nvPr/>
        </p:nvCxnSpPr>
        <p:spPr>
          <a:xfrm>
            <a:off x="9326880" y="3315003"/>
            <a:ext cx="470262" cy="51676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4A2970-61B5-BF52-465D-A74CD13208C8}"/>
              </a:ext>
            </a:extLst>
          </p:cNvPr>
          <p:cNvCxnSpPr>
            <a:cxnSpLocks/>
          </p:cNvCxnSpPr>
          <p:nvPr/>
        </p:nvCxnSpPr>
        <p:spPr>
          <a:xfrm>
            <a:off x="9509761" y="4119154"/>
            <a:ext cx="287381" cy="124532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BC9C3A7-D670-B674-20C1-2AEA9BDBB4AF}"/>
              </a:ext>
            </a:extLst>
          </p:cNvPr>
          <p:cNvSpPr txBox="1"/>
          <p:nvPr/>
        </p:nvSpPr>
        <p:spPr>
          <a:xfrm>
            <a:off x="5684572" y="5325492"/>
            <a:ext cx="2300480" cy="400110"/>
          </a:xfrm>
          <a:prstGeom prst="rect">
            <a:avLst/>
          </a:prstGeom>
          <a:noFill/>
        </p:spPr>
        <p:txBody>
          <a:bodyPr wrap="square" rtlCol="0">
            <a:spAutoFit/>
          </a:bodyPr>
          <a:lstStyle/>
          <a:p>
            <a:r>
              <a:rPr lang="en-US" sz="2000" b="1" dirty="0"/>
              <a:t>MASW and </a:t>
            </a:r>
            <a:r>
              <a:rPr lang="en-US" sz="2000" b="1" dirty="0" err="1"/>
              <a:t>ConeTec</a:t>
            </a:r>
            <a:endParaRPr lang="en-US" sz="2000" b="1" dirty="0"/>
          </a:p>
        </p:txBody>
      </p:sp>
    </p:spTree>
    <p:extLst>
      <p:ext uri="{BB962C8B-B14F-4D97-AF65-F5344CB8AC3E}">
        <p14:creationId xmlns:p14="http://schemas.microsoft.com/office/powerpoint/2010/main" val="3946181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0B878970-1708-6D8F-9C02-2C89470BD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182" y="66817"/>
            <a:ext cx="10393681" cy="6159230"/>
          </a:xfrm>
          <a:prstGeom prst="rect">
            <a:avLst/>
          </a:prstGeom>
        </p:spPr>
      </p:pic>
      <p:pic>
        <p:nvPicPr>
          <p:cNvPr id="7" name="Picture 6">
            <a:extLst>
              <a:ext uri="{FF2B5EF4-FFF2-40B4-BE49-F238E27FC236}">
                <a16:creationId xmlns:a16="http://schemas.microsoft.com/office/drawing/2014/main" id="{AD57B84D-D9E9-005E-42AA-10DEDA548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160" y="694670"/>
            <a:ext cx="3681820" cy="1800968"/>
          </a:xfrm>
          <a:prstGeom prst="rect">
            <a:avLst/>
          </a:prstGeom>
        </p:spPr>
      </p:pic>
      <p:pic>
        <p:nvPicPr>
          <p:cNvPr id="9" name="Picture 8">
            <a:extLst>
              <a:ext uri="{FF2B5EF4-FFF2-40B4-BE49-F238E27FC236}">
                <a16:creationId xmlns:a16="http://schemas.microsoft.com/office/drawing/2014/main" id="{6AF0F603-247F-01B5-0DA1-4D8B9912A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7541" y="2677113"/>
            <a:ext cx="3681820" cy="1694590"/>
          </a:xfrm>
          <a:prstGeom prst="rect">
            <a:avLst/>
          </a:prstGeom>
        </p:spPr>
      </p:pic>
      <p:pic>
        <p:nvPicPr>
          <p:cNvPr id="11" name="Picture 10">
            <a:extLst>
              <a:ext uri="{FF2B5EF4-FFF2-40B4-BE49-F238E27FC236}">
                <a16:creationId xmlns:a16="http://schemas.microsoft.com/office/drawing/2014/main" id="{AFDC34AC-5A79-BBCB-A1CE-6A3A65EFAB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254" y="3006653"/>
            <a:ext cx="3233996" cy="1694590"/>
          </a:xfrm>
          <a:prstGeom prst="rect">
            <a:avLst/>
          </a:prstGeom>
        </p:spPr>
      </p:pic>
      <p:sp>
        <p:nvSpPr>
          <p:cNvPr id="12" name="TextBox 11">
            <a:extLst>
              <a:ext uri="{FF2B5EF4-FFF2-40B4-BE49-F238E27FC236}">
                <a16:creationId xmlns:a16="http://schemas.microsoft.com/office/drawing/2014/main" id="{A2DA9EAC-465D-7E67-241F-6FE0D192A2F6}"/>
              </a:ext>
            </a:extLst>
          </p:cNvPr>
          <p:cNvSpPr txBox="1"/>
          <p:nvPr/>
        </p:nvSpPr>
        <p:spPr>
          <a:xfrm>
            <a:off x="1919020" y="516854"/>
            <a:ext cx="3669595" cy="2308324"/>
          </a:xfrm>
          <a:prstGeom prst="rect">
            <a:avLst/>
          </a:prstGeom>
          <a:noFill/>
        </p:spPr>
        <p:txBody>
          <a:bodyPr wrap="none" rtlCol="0">
            <a:spAutoFit/>
          </a:bodyPr>
          <a:lstStyle/>
          <a:p>
            <a:pPr algn="ctr"/>
            <a:r>
              <a:rPr lang="en-US" sz="4800" b="1" dirty="0">
                <a:solidFill>
                  <a:schemeClr val="bg1"/>
                </a:solidFill>
              </a:rPr>
              <a:t>Low Strength </a:t>
            </a:r>
          </a:p>
          <a:p>
            <a:pPr algn="ctr"/>
            <a:r>
              <a:rPr lang="en-US" sz="4800" b="1" dirty="0">
                <a:solidFill>
                  <a:schemeClr val="bg1"/>
                </a:solidFill>
              </a:rPr>
              <a:t>Sediment</a:t>
            </a:r>
          </a:p>
          <a:p>
            <a:pPr algn="ctr"/>
            <a:r>
              <a:rPr lang="en-US" sz="4800" b="1" dirty="0">
                <a:solidFill>
                  <a:schemeClr val="bg1"/>
                </a:solidFill>
              </a:rPr>
              <a:t>Engineering</a:t>
            </a:r>
          </a:p>
        </p:txBody>
      </p:sp>
      <p:sp>
        <p:nvSpPr>
          <p:cNvPr id="13" name="TextBox 12">
            <a:extLst>
              <a:ext uri="{FF2B5EF4-FFF2-40B4-BE49-F238E27FC236}">
                <a16:creationId xmlns:a16="http://schemas.microsoft.com/office/drawing/2014/main" id="{0DC61DA7-3299-4FF4-1DB8-8B7BF045CE07}"/>
              </a:ext>
            </a:extLst>
          </p:cNvPr>
          <p:cNvSpPr txBox="1"/>
          <p:nvPr/>
        </p:nvSpPr>
        <p:spPr>
          <a:xfrm>
            <a:off x="1489165" y="4791795"/>
            <a:ext cx="4459875" cy="646331"/>
          </a:xfrm>
          <a:prstGeom prst="rect">
            <a:avLst/>
          </a:prstGeom>
          <a:noFill/>
        </p:spPr>
        <p:txBody>
          <a:bodyPr wrap="none" rtlCol="0">
            <a:spAutoFit/>
          </a:bodyPr>
          <a:lstStyle/>
          <a:p>
            <a:r>
              <a:rPr lang="en-US" sz="3600" b="1" dirty="0">
                <a:solidFill>
                  <a:srgbClr val="FFFF00"/>
                </a:solidFill>
              </a:rPr>
              <a:t>Drill Free Blow Counts</a:t>
            </a:r>
          </a:p>
        </p:txBody>
      </p:sp>
      <p:sp>
        <p:nvSpPr>
          <p:cNvPr id="14" name="TextBox 13">
            <a:extLst>
              <a:ext uri="{FF2B5EF4-FFF2-40B4-BE49-F238E27FC236}">
                <a16:creationId xmlns:a16="http://schemas.microsoft.com/office/drawing/2014/main" id="{F11ED39A-485C-4880-2FCE-25041A9E1D17}"/>
              </a:ext>
            </a:extLst>
          </p:cNvPr>
          <p:cNvSpPr txBox="1"/>
          <p:nvPr/>
        </p:nvSpPr>
        <p:spPr>
          <a:xfrm>
            <a:off x="7819195" y="4858097"/>
            <a:ext cx="2058512" cy="400110"/>
          </a:xfrm>
          <a:prstGeom prst="rect">
            <a:avLst/>
          </a:prstGeom>
          <a:noFill/>
        </p:spPr>
        <p:txBody>
          <a:bodyPr wrap="square" rtlCol="0">
            <a:spAutoFit/>
          </a:bodyPr>
          <a:lstStyle/>
          <a:p>
            <a:r>
              <a:rPr lang="en-US" sz="2000" b="1" dirty="0">
                <a:solidFill>
                  <a:srgbClr val="FF0000"/>
                </a:solidFill>
              </a:rPr>
              <a:t>Be Safe Not Sorry</a:t>
            </a:r>
          </a:p>
        </p:txBody>
      </p:sp>
      <p:sp>
        <p:nvSpPr>
          <p:cNvPr id="15" name="TextBox 14">
            <a:extLst>
              <a:ext uri="{FF2B5EF4-FFF2-40B4-BE49-F238E27FC236}">
                <a16:creationId xmlns:a16="http://schemas.microsoft.com/office/drawing/2014/main" id="{75C63289-71B8-06CE-500B-6BC46406971C}"/>
              </a:ext>
            </a:extLst>
          </p:cNvPr>
          <p:cNvSpPr txBox="1"/>
          <p:nvPr/>
        </p:nvSpPr>
        <p:spPr>
          <a:xfrm>
            <a:off x="2238103" y="3634542"/>
            <a:ext cx="619080" cy="369332"/>
          </a:xfrm>
          <a:prstGeom prst="rect">
            <a:avLst/>
          </a:prstGeom>
          <a:noFill/>
        </p:spPr>
        <p:txBody>
          <a:bodyPr wrap="none" rtlCol="0">
            <a:spAutoFit/>
          </a:bodyPr>
          <a:lstStyle/>
          <a:p>
            <a:r>
              <a:rPr lang="en-US" dirty="0"/>
              <a:t>N=1</a:t>
            </a:r>
          </a:p>
        </p:txBody>
      </p:sp>
      <p:sp>
        <p:nvSpPr>
          <p:cNvPr id="16" name="TextBox 15">
            <a:extLst>
              <a:ext uri="{FF2B5EF4-FFF2-40B4-BE49-F238E27FC236}">
                <a16:creationId xmlns:a16="http://schemas.microsoft.com/office/drawing/2014/main" id="{881C09CB-9100-B4E1-D8A6-32C6D5B966C2}"/>
              </a:ext>
            </a:extLst>
          </p:cNvPr>
          <p:cNvSpPr txBox="1"/>
          <p:nvPr/>
        </p:nvSpPr>
        <p:spPr>
          <a:xfrm>
            <a:off x="7633063" y="1410488"/>
            <a:ext cx="619080" cy="369332"/>
          </a:xfrm>
          <a:prstGeom prst="rect">
            <a:avLst/>
          </a:prstGeom>
          <a:noFill/>
        </p:spPr>
        <p:txBody>
          <a:bodyPr wrap="none" rtlCol="0">
            <a:spAutoFit/>
          </a:bodyPr>
          <a:lstStyle/>
          <a:p>
            <a:r>
              <a:rPr lang="en-US" dirty="0"/>
              <a:t>N=1</a:t>
            </a:r>
          </a:p>
        </p:txBody>
      </p:sp>
      <p:sp>
        <p:nvSpPr>
          <p:cNvPr id="17" name="TextBox 16">
            <a:extLst>
              <a:ext uri="{FF2B5EF4-FFF2-40B4-BE49-F238E27FC236}">
                <a16:creationId xmlns:a16="http://schemas.microsoft.com/office/drawing/2014/main" id="{596F1471-3BE6-638B-AF02-0A6DA43CEBCB}"/>
              </a:ext>
            </a:extLst>
          </p:cNvPr>
          <p:cNvSpPr txBox="1"/>
          <p:nvPr/>
        </p:nvSpPr>
        <p:spPr>
          <a:xfrm>
            <a:off x="8662942" y="3443844"/>
            <a:ext cx="619080" cy="369332"/>
          </a:xfrm>
          <a:prstGeom prst="rect">
            <a:avLst/>
          </a:prstGeom>
          <a:noFill/>
        </p:spPr>
        <p:txBody>
          <a:bodyPr wrap="none" rtlCol="0">
            <a:spAutoFit/>
          </a:bodyPr>
          <a:lstStyle/>
          <a:p>
            <a:r>
              <a:rPr lang="en-US" dirty="0"/>
              <a:t>N=1</a:t>
            </a:r>
          </a:p>
        </p:txBody>
      </p:sp>
      <p:sp>
        <p:nvSpPr>
          <p:cNvPr id="4" name="TextBox 3">
            <a:extLst>
              <a:ext uri="{FF2B5EF4-FFF2-40B4-BE49-F238E27FC236}">
                <a16:creationId xmlns:a16="http://schemas.microsoft.com/office/drawing/2014/main" id="{16C759B6-7125-85E3-180F-196C25738D3C}"/>
              </a:ext>
            </a:extLst>
          </p:cNvPr>
          <p:cNvSpPr txBox="1"/>
          <p:nvPr/>
        </p:nvSpPr>
        <p:spPr>
          <a:xfrm>
            <a:off x="2656114" y="3083735"/>
            <a:ext cx="731290" cy="369332"/>
          </a:xfrm>
          <a:prstGeom prst="rect">
            <a:avLst/>
          </a:prstGeom>
          <a:noFill/>
        </p:spPr>
        <p:txBody>
          <a:bodyPr wrap="none" rtlCol="0">
            <a:spAutoFit/>
          </a:bodyPr>
          <a:lstStyle/>
          <a:p>
            <a:r>
              <a:rPr lang="en-US" dirty="0"/>
              <a:t>Line 3</a:t>
            </a:r>
          </a:p>
        </p:txBody>
      </p:sp>
      <p:sp>
        <p:nvSpPr>
          <p:cNvPr id="6" name="TextBox 5">
            <a:extLst>
              <a:ext uri="{FF2B5EF4-FFF2-40B4-BE49-F238E27FC236}">
                <a16:creationId xmlns:a16="http://schemas.microsoft.com/office/drawing/2014/main" id="{CA11B7C4-4EEB-94E5-0E30-3E81AD2520CD}"/>
              </a:ext>
            </a:extLst>
          </p:cNvPr>
          <p:cNvSpPr txBox="1"/>
          <p:nvPr/>
        </p:nvSpPr>
        <p:spPr>
          <a:xfrm>
            <a:off x="8154665" y="2754159"/>
            <a:ext cx="806455" cy="369332"/>
          </a:xfrm>
          <a:prstGeom prst="rect">
            <a:avLst/>
          </a:prstGeom>
          <a:noFill/>
        </p:spPr>
        <p:txBody>
          <a:bodyPr wrap="square" rtlCol="0">
            <a:spAutoFit/>
          </a:bodyPr>
          <a:lstStyle/>
          <a:p>
            <a:r>
              <a:rPr lang="en-US" dirty="0"/>
              <a:t>Line 2</a:t>
            </a:r>
          </a:p>
        </p:txBody>
      </p:sp>
      <p:sp>
        <p:nvSpPr>
          <p:cNvPr id="8" name="TextBox 7">
            <a:extLst>
              <a:ext uri="{FF2B5EF4-FFF2-40B4-BE49-F238E27FC236}">
                <a16:creationId xmlns:a16="http://schemas.microsoft.com/office/drawing/2014/main" id="{F8883881-F649-AD54-7659-951C34394FA1}"/>
              </a:ext>
            </a:extLst>
          </p:cNvPr>
          <p:cNvSpPr txBox="1"/>
          <p:nvPr/>
        </p:nvSpPr>
        <p:spPr>
          <a:xfrm>
            <a:off x="8066425" y="765753"/>
            <a:ext cx="731290" cy="369332"/>
          </a:xfrm>
          <a:prstGeom prst="rect">
            <a:avLst/>
          </a:prstGeom>
          <a:noFill/>
        </p:spPr>
        <p:txBody>
          <a:bodyPr wrap="none" rtlCol="0">
            <a:spAutoFit/>
          </a:bodyPr>
          <a:lstStyle/>
          <a:p>
            <a:r>
              <a:rPr lang="en-US" dirty="0"/>
              <a:t>Line 1</a:t>
            </a:r>
          </a:p>
        </p:txBody>
      </p:sp>
    </p:spTree>
    <p:extLst>
      <p:ext uri="{BB962C8B-B14F-4D97-AF65-F5344CB8AC3E}">
        <p14:creationId xmlns:p14="http://schemas.microsoft.com/office/powerpoint/2010/main" val="3050850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AB4491-B20E-DA97-4033-DD55628D5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43" y="1890457"/>
            <a:ext cx="10810052" cy="4791208"/>
          </a:xfrm>
          <a:prstGeom prst="rect">
            <a:avLst/>
          </a:prstGeom>
        </p:spPr>
      </p:pic>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956464"/>
            <a:ext cx="2587085" cy="4904405"/>
          </a:xfrm>
        </p:spPr>
        <p:txBody>
          <a:bodyPr>
            <a:normAutofit/>
          </a:bodyPr>
          <a:lstStyle/>
          <a:p>
            <a:pPr marL="0" indent="0">
              <a:buNone/>
            </a:pPr>
            <a:endParaRPr lang="en-US" sz="2400" dirty="0"/>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54C72AFF-F9F6-A92A-566F-FF2C89411C14}"/>
              </a:ext>
            </a:extLst>
          </p:cNvPr>
          <p:cNvCxnSpPr>
            <a:cxnSpLocks/>
          </p:cNvCxnSpPr>
          <p:nvPr/>
        </p:nvCxnSpPr>
        <p:spPr>
          <a:xfrm flipV="1">
            <a:off x="7104888" y="4224552"/>
            <a:ext cx="322218" cy="7453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ED43E58-D1CE-BA0D-4C50-3A8403FBC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620" y="2165875"/>
            <a:ext cx="10061137" cy="786174"/>
          </a:xfrm>
          <a:prstGeom prst="rect">
            <a:avLst/>
          </a:prstGeom>
        </p:spPr>
      </p:pic>
      <p:pic>
        <p:nvPicPr>
          <p:cNvPr id="13" name="Picture 12">
            <a:extLst>
              <a:ext uri="{FF2B5EF4-FFF2-40B4-BE49-F238E27FC236}">
                <a16:creationId xmlns:a16="http://schemas.microsoft.com/office/drawing/2014/main" id="{874201C8-C64A-A3E3-1A5F-E2E2AC1E6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6326" y="3159616"/>
            <a:ext cx="10174350" cy="786174"/>
          </a:xfrm>
          <a:prstGeom prst="rect">
            <a:avLst/>
          </a:prstGeom>
        </p:spPr>
      </p:pic>
      <p:pic>
        <p:nvPicPr>
          <p:cNvPr id="15" name="Picture 14">
            <a:extLst>
              <a:ext uri="{FF2B5EF4-FFF2-40B4-BE49-F238E27FC236}">
                <a16:creationId xmlns:a16="http://schemas.microsoft.com/office/drawing/2014/main" id="{008CD1C5-8380-0C09-750B-46B94199FC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081" y="5274470"/>
            <a:ext cx="10130804" cy="869616"/>
          </a:xfrm>
          <a:prstGeom prst="rect">
            <a:avLst/>
          </a:prstGeom>
        </p:spPr>
      </p:pic>
      <p:cxnSp>
        <p:nvCxnSpPr>
          <p:cNvPr id="19" name="Straight Connector 18">
            <a:extLst>
              <a:ext uri="{FF2B5EF4-FFF2-40B4-BE49-F238E27FC236}">
                <a16:creationId xmlns:a16="http://schemas.microsoft.com/office/drawing/2014/main" id="{49B072AA-FEB3-0DA2-047F-20F163C36AF5}"/>
              </a:ext>
            </a:extLst>
          </p:cNvPr>
          <p:cNvCxnSpPr>
            <a:cxnSpLocks/>
          </p:cNvCxnSpPr>
          <p:nvPr/>
        </p:nvCxnSpPr>
        <p:spPr>
          <a:xfrm flipH="1">
            <a:off x="8673737" y="1216795"/>
            <a:ext cx="268244" cy="5278896"/>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6AEB108A-631B-0706-3A1D-FA74DA9859B8}"/>
              </a:ext>
            </a:extLst>
          </p:cNvPr>
          <p:cNvSpPr/>
          <p:nvPr/>
        </p:nvSpPr>
        <p:spPr>
          <a:xfrm>
            <a:off x="2344035" y="1216795"/>
            <a:ext cx="4886105" cy="5464871"/>
          </a:xfrm>
          <a:custGeom>
            <a:avLst/>
            <a:gdLst>
              <a:gd name="connsiteX0" fmla="*/ 4955178 w 4955178"/>
              <a:gd name="connsiteY0" fmla="*/ 0 h 4807131"/>
              <a:gd name="connsiteX1" fmla="*/ 3779520 w 4955178"/>
              <a:gd name="connsiteY1" fmla="*/ 1001486 h 4807131"/>
              <a:gd name="connsiteX2" fmla="*/ 1497875 w 4955178"/>
              <a:gd name="connsiteY2" fmla="*/ 1933303 h 4807131"/>
              <a:gd name="connsiteX3" fmla="*/ 879566 w 4955178"/>
              <a:gd name="connsiteY3" fmla="*/ 2743200 h 4807131"/>
              <a:gd name="connsiteX4" fmla="*/ 0 w 4955178"/>
              <a:gd name="connsiteY4" fmla="*/ 4807131 h 4807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5178" h="4807131">
                <a:moveTo>
                  <a:pt x="4955178" y="0"/>
                </a:moveTo>
                <a:cubicBezTo>
                  <a:pt x="4655457" y="339634"/>
                  <a:pt x="4355737" y="679269"/>
                  <a:pt x="3779520" y="1001486"/>
                </a:cubicBezTo>
                <a:cubicBezTo>
                  <a:pt x="3203303" y="1323703"/>
                  <a:pt x="1981201" y="1643017"/>
                  <a:pt x="1497875" y="1933303"/>
                </a:cubicBezTo>
                <a:cubicBezTo>
                  <a:pt x="1014549" y="2223589"/>
                  <a:pt x="1129212" y="2264229"/>
                  <a:pt x="879566" y="2743200"/>
                </a:cubicBezTo>
                <a:cubicBezTo>
                  <a:pt x="629920" y="3222171"/>
                  <a:pt x="314960" y="4014651"/>
                  <a:pt x="0" y="4807131"/>
                </a:cubicBezTo>
              </a:path>
            </a:pathLst>
          </a:cu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E29C63F-7521-08DA-C210-E0A6A2B37D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3748" y="903680"/>
            <a:ext cx="10061137" cy="917598"/>
          </a:xfrm>
          <a:prstGeom prst="rect">
            <a:avLst/>
          </a:prstGeom>
        </p:spPr>
      </p:pic>
      <p:sp>
        <p:nvSpPr>
          <p:cNvPr id="31" name="TextBox 30">
            <a:extLst>
              <a:ext uri="{FF2B5EF4-FFF2-40B4-BE49-F238E27FC236}">
                <a16:creationId xmlns:a16="http://schemas.microsoft.com/office/drawing/2014/main" id="{141CB28D-6568-59E1-5AA5-C3832D3A91D1}"/>
              </a:ext>
            </a:extLst>
          </p:cNvPr>
          <p:cNvSpPr txBox="1"/>
          <p:nvPr/>
        </p:nvSpPr>
        <p:spPr>
          <a:xfrm>
            <a:off x="584791" y="158480"/>
            <a:ext cx="11905254" cy="584775"/>
          </a:xfrm>
          <a:prstGeom prst="rect">
            <a:avLst/>
          </a:prstGeom>
          <a:noFill/>
        </p:spPr>
        <p:txBody>
          <a:bodyPr wrap="square" rtlCol="0">
            <a:spAutoFit/>
          </a:bodyPr>
          <a:lstStyle/>
          <a:p>
            <a:r>
              <a:rPr lang="en-US" sz="3200" b="1" dirty="0"/>
              <a:t>Faulted Site - Downthrown Block Fills with Low Strength Material</a:t>
            </a:r>
          </a:p>
        </p:txBody>
      </p:sp>
      <p:sp>
        <p:nvSpPr>
          <p:cNvPr id="32" name="TextBox 31">
            <a:extLst>
              <a:ext uri="{FF2B5EF4-FFF2-40B4-BE49-F238E27FC236}">
                <a16:creationId xmlns:a16="http://schemas.microsoft.com/office/drawing/2014/main" id="{C8D06189-0119-CC89-D7E5-E3F41A8DD680}"/>
              </a:ext>
            </a:extLst>
          </p:cNvPr>
          <p:cNvSpPr txBox="1"/>
          <p:nvPr/>
        </p:nvSpPr>
        <p:spPr>
          <a:xfrm>
            <a:off x="3372421" y="799314"/>
            <a:ext cx="4161011" cy="400110"/>
          </a:xfrm>
          <a:prstGeom prst="rect">
            <a:avLst/>
          </a:prstGeom>
          <a:noFill/>
        </p:spPr>
        <p:txBody>
          <a:bodyPr wrap="square" rtlCol="0">
            <a:spAutoFit/>
          </a:bodyPr>
          <a:lstStyle/>
          <a:p>
            <a:r>
              <a:rPr lang="en-US" sz="2000" dirty="0"/>
              <a:t>Standard Penetration Test “N” Value</a:t>
            </a:r>
          </a:p>
        </p:txBody>
      </p:sp>
      <p:sp>
        <p:nvSpPr>
          <p:cNvPr id="33" name="TextBox 32">
            <a:extLst>
              <a:ext uri="{FF2B5EF4-FFF2-40B4-BE49-F238E27FC236}">
                <a16:creationId xmlns:a16="http://schemas.microsoft.com/office/drawing/2014/main" id="{1307EC76-5424-252E-9223-8C21C0E598F5}"/>
              </a:ext>
            </a:extLst>
          </p:cNvPr>
          <p:cNvSpPr txBox="1"/>
          <p:nvPr/>
        </p:nvSpPr>
        <p:spPr>
          <a:xfrm>
            <a:off x="4106855" y="1244918"/>
            <a:ext cx="824265" cy="369332"/>
          </a:xfrm>
          <a:prstGeom prst="rect">
            <a:avLst/>
          </a:prstGeom>
          <a:noFill/>
        </p:spPr>
        <p:txBody>
          <a:bodyPr wrap="none" rtlCol="0">
            <a:spAutoFit/>
          </a:bodyPr>
          <a:lstStyle/>
          <a:p>
            <a:r>
              <a:rPr lang="en-US" dirty="0"/>
              <a:t>N=one</a:t>
            </a:r>
          </a:p>
        </p:txBody>
      </p:sp>
      <p:sp>
        <p:nvSpPr>
          <p:cNvPr id="34" name="TextBox 33">
            <a:extLst>
              <a:ext uri="{FF2B5EF4-FFF2-40B4-BE49-F238E27FC236}">
                <a16:creationId xmlns:a16="http://schemas.microsoft.com/office/drawing/2014/main" id="{CECE1044-1019-F860-64F4-B846F2135398}"/>
              </a:ext>
            </a:extLst>
          </p:cNvPr>
          <p:cNvSpPr txBox="1"/>
          <p:nvPr/>
        </p:nvSpPr>
        <p:spPr>
          <a:xfrm>
            <a:off x="8857607" y="4753284"/>
            <a:ext cx="1422184" cy="461665"/>
          </a:xfrm>
          <a:prstGeom prst="rect">
            <a:avLst/>
          </a:prstGeom>
          <a:noFill/>
        </p:spPr>
        <p:txBody>
          <a:bodyPr wrap="none" rtlCol="0">
            <a:spAutoFit/>
          </a:bodyPr>
          <a:lstStyle/>
          <a:p>
            <a:r>
              <a:rPr lang="en-US" sz="2400" b="1" dirty="0">
                <a:solidFill>
                  <a:schemeClr val="bg1"/>
                </a:solidFill>
              </a:rPr>
              <a:t>Fault Line</a:t>
            </a:r>
          </a:p>
        </p:txBody>
      </p:sp>
    </p:spTree>
    <p:extLst>
      <p:ext uri="{BB962C8B-B14F-4D97-AF65-F5344CB8AC3E}">
        <p14:creationId xmlns:p14="http://schemas.microsoft.com/office/powerpoint/2010/main" val="994885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4" y="397175"/>
            <a:ext cx="10364451" cy="684262"/>
          </a:xfrm>
        </p:spPr>
        <p:txBody>
          <a:bodyPr anchor="t">
            <a:normAutofit/>
          </a:bodyPr>
          <a:lstStyle/>
          <a:p>
            <a:r>
              <a:rPr lang="en-US" sz="3200" b="1" dirty="0">
                <a:effectLst>
                  <a:outerShdw blurRad="38100" dist="63500" dir="2700000" algn="tl">
                    <a:schemeClr val="bg1">
                      <a:alpha val="43000"/>
                    </a:schemeClr>
                  </a:outerShdw>
                </a:effectLst>
              </a:rPr>
              <a:t>Be sure you are on Bedrock with MASW</a:t>
            </a:r>
            <a:endParaRPr lang="en-US" sz="3200" dirty="0">
              <a:effectLst>
                <a:outerShdw blurRad="38100" dist="63500" dir="2700000" algn="tl">
                  <a:schemeClr val="bg1">
                    <a:alpha val="43000"/>
                  </a:schemeClr>
                </a:outerShdw>
              </a:effectLst>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1FA5905E-B72F-E3AE-B962-0DBB0D258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86" y="1129352"/>
            <a:ext cx="11278226" cy="4864505"/>
          </a:xfrm>
          <a:prstGeom prst="rect">
            <a:avLst/>
          </a:prstGeom>
        </p:spPr>
      </p:pic>
    </p:spTree>
    <p:extLst>
      <p:ext uri="{BB962C8B-B14F-4D97-AF65-F5344CB8AC3E}">
        <p14:creationId xmlns:p14="http://schemas.microsoft.com/office/powerpoint/2010/main" val="4112656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flipV="1">
            <a:off x="913774" y="362309"/>
            <a:ext cx="10364451" cy="621759"/>
          </a:xfrm>
        </p:spPr>
        <p:txBody>
          <a:bodyPr anchor="t">
            <a:normAutofit/>
          </a:bodyPr>
          <a:lstStyle/>
          <a:p>
            <a:endParaRPr lang="en-US" sz="2800" b="1" dirty="0">
              <a:solidFill>
                <a:schemeClr val="bg1"/>
              </a:solidFill>
              <a:effectLst>
                <a:outerShdw blurRad="38100" dist="63500" dir="2700000" algn="tl">
                  <a:schemeClr val="bg1">
                    <a:alpha val="43000"/>
                  </a:schemeClr>
                </a:outerShdw>
              </a:effectLst>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163B6859-4B18-B918-5604-F55154EEF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326" y="191386"/>
            <a:ext cx="10616009" cy="6216136"/>
          </a:xfrm>
          <a:prstGeom prst="rect">
            <a:avLst/>
          </a:prstGeom>
        </p:spPr>
      </p:pic>
      <p:pic>
        <p:nvPicPr>
          <p:cNvPr id="9" name="Picture 8">
            <a:extLst>
              <a:ext uri="{FF2B5EF4-FFF2-40B4-BE49-F238E27FC236}">
                <a16:creationId xmlns:a16="http://schemas.microsoft.com/office/drawing/2014/main" id="{5E1F988C-031A-0456-1456-1058107C5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64" y="3779520"/>
            <a:ext cx="6163055" cy="1668023"/>
          </a:xfrm>
          <a:prstGeom prst="rect">
            <a:avLst/>
          </a:prstGeom>
        </p:spPr>
      </p:pic>
      <p:sp>
        <p:nvSpPr>
          <p:cNvPr id="10" name="TextBox 9">
            <a:extLst>
              <a:ext uri="{FF2B5EF4-FFF2-40B4-BE49-F238E27FC236}">
                <a16:creationId xmlns:a16="http://schemas.microsoft.com/office/drawing/2014/main" id="{6F2598D9-AE61-A496-136C-D8E9AC02FD6F}"/>
              </a:ext>
            </a:extLst>
          </p:cNvPr>
          <p:cNvSpPr txBox="1"/>
          <p:nvPr/>
        </p:nvSpPr>
        <p:spPr>
          <a:xfrm>
            <a:off x="1776549" y="3927566"/>
            <a:ext cx="4208637" cy="461665"/>
          </a:xfrm>
          <a:prstGeom prst="rect">
            <a:avLst/>
          </a:prstGeom>
          <a:noFill/>
        </p:spPr>
        <p:txBody>
          <a:bodyPr wrap="square" rtlCol="0">
            <a:spAutoFit/>
          </a:bodyPr>
          <a:lstStyle/>
          <a:p>
            <a:r>
              <a:rPr lang="en-US" sz="2400" dirty="0"/>
              <a:t>Pathway and Leakage Survey</a:t>
            </a:r>
          </a:p>
        </p:txBody>
      </p:sp>
      <p:sp>
        <p:nvSpPr>
          <p:cNvPr id="12" name="TextBox 11">
            <a:extLst>
              <a:ext uri="{FF2B5EF4-FFF2-40B4-BE49-F238E27FC236}">
                <a16:creationId xmlns:a16="http://schemas.microsoft.com/office/drawing/2014/main" id="{3824F5E7-4119-C1F5-F94E-326660303FC8}"/>
              </a:ext>
            </a:extLst>
          </p:cNvPr>
          <p:cNvSpPr txBox="1"/>
          <p:nvPr/>
        </p:nvSpPr>
        <p:spPr>
          <a:xfrm>
            <a:off x="4353556" y="378556"/>
            <a:ext cx="6924669" cy="646331"/>
          </a:xfrm>
          <a:prstGeom prst="rect">
            <a:avLst/>
          </a:prstGeom>
          <a:noFill/>
        </p:spPr>
        <p:txBody>
          <a:bodyPr wrap="square">
            <a:spAutoFit/>
          </a:bodyPr>
          <a:lstStyle/>
          <a:p>
            <a:r>
              <a:rPr lang="en-US" sz="3600" b="1" dirty="0">
                <a:solidFill>
                  <a:schemeClr val="bg1"/>
                </a:solidFill>
                <a:effectLst>
                  <a:outerShdw blurRad="38100" dist="63500" dir="2700000" algn="tl">
                    <a:schemeClr val="bg1">
                      <a:alpha val="43000"/>
                    </a:schemeClr>
                  </a:outerShdw>
                </a:effectLst>
              </a:rPr>
              <a:t>Dam Strength and Integrity Survey</a:t>
            </a:r>
            <a:endParaRPr lang="en-US" sz="3600" dirty="0"/>
          </a:p>
        </p:txBody>
      </p:sp>
      <p:sp>
        <p:nvSpPr>
          <p:cNvPr id="4" name="Freeform: Shape 3">
            <a:extLst>
              <a:ext uri="{FF2B5EF4-FFF2-40B4-BE49-F238E27FC236}">
                <a16:creationId xmlns:a16="http://schemas.microsoft.com/office/drawing/2014/main" id="{E0C932DE-1B4A-FDC2-43BC-B6860CC88A61}"/>
              </a:ext>
            </a:extLst>
          </p:cNvPr>
          <p:cNvSpPr/>
          <p:nvPr/>
        </p:nvSpPr>
        <p:spPr>
          <a:xfrm>
            <a:off x="4519749" y="4458789"/>
            <a:ext cx="1231212" cy="748937"/>
          </a:xfrm>
          <a:custGeom>
            <a:avLst/>
            <a:gdLst>
              <a:gd name="connsiteX0" fmla="*/ 1210491 w 1231212"/>
              <a:gd name="connsiteY0" fmla="*/ 0 h 748937"/>
              <a:gd name="connsiteX1" fmla="*/ 1227908 w 1231212"/>
              <a:gd name="connsiteY1" fmla="*/ 43542 h 748937"/>
              <a:gd name="connsiteX2" fmla="*/ 1149531 w 1231212"/>
              <a:gd name="connsiteY2" fmla="*/ 52251 h 748937"/>
              <a:gd name="connsiteX3" fmla="*/ 1114697 w 1231212"/>
              <a:gd name="connsiteY3" fmla="*/ 69668 h 748937"/>
              <a:gd name="connsiteX4" fmla="*/ 957942 w 1231212"/>
              <a:gd name="connsiteY4" fmla="*/ 95794 h 748937"/>
              <a:gd name="connsiteX5" fmla="*/ 914400 w 1231212"/>
              <a:gd name="connsiteY5" fmla="*/ 104502 h 748937"/>
              <a:gd name="connsiteX6" fmla="*/ 818605 w 1231212"/>
              <a:gd name="connsiteY6" fmla="*/ 148045 h 748937"/>
              <a:gd name="connsiteX7" fmla="*/ 792480 w 1231212"/>
              <a:gd name="connsiteY7" fmla="*/ 156754 h 748937"/>
              <a:gd name="connsiteX8" fmla="*/ 618308 w 1231212"/>
              <a:gd name="connsiteY8" fmla="*/ 165462 h 748937"/>
              <a:gd name="connsiteX9" fmla="*/ 409302 w 1231212"/>
              <a:gd name="connsiteY9" fmla="*/ 226422 h 748937"/>
              <a:gd name="connsiteX10" fmla="*/ 400594 w 1231212"/>
              <a:gd name="connsiteY10" fmla="*/ 278674 h 748937"/>
              <a:gd name="connsiteX11" fmla="*/ 391885 w 1231212"/>
              <a:gd name="connsiteY11" fmla="*/ 383177 h 748937"/>
              <a:gd name="connsiteX12" fmla="*/ 357051 w 1231212"/>
              <a:gd name="connsiteY12" fmla="*/ 435428 h 748937"/>
              <a:gd name="connsiteX13" fmla="*/ 296091 w 1231212"/>
              <a:gd name="connsiteY13" fmla="*/ 496388 h 748937"/>
              <a:gd name="connsiteX14" fmla="*/ 261257 w 1231212"/>
              <a:gd name="connsiteY14" fmla="*/ 539931 h 748937"/>
              <a:gd name="connsiteX15" fmla="*/ 235131 w 1231212"/>
              <a:gd name="connsiteY15" fmla="*/ 566057 h 748937"/>
              <a:gd name="connsiteX16" fmla="*/ 226422 w 1231212"/>
              <a:gd name="connsiteY16" fmla="*/ 644434 h 748937"/>
              <a:gd name="connsiteX17" fmla="*/ 139337 w 1231212"/>
              <a:gd name="connsiteY17" fmla="*/ 670560 h 748937"/>
              <a:gd name="connsiteX18" fmla="*/ 17417 w 1231212"/>
              <a:gd name="connsiteY18" fmla="*/ 731520 h 748937"/>
              <a:gd name="connsiteX19" fmla="*/ 0 w 1231212"/>
              <a:gd name="connsiteY19" fmla="*/ 748937 h 7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212" h="748937">
                <a:moveTo>
                  <a:pt x="1210491" y="0"/>
                </a:moveTo>
                <a:cubicBezTo>
                  <a:pt x="1216297" y="14514"/>
                  <a:pt x="1239777" y="33369"/>
                  <a:pt x="1227908" y="43542"/>
                </a:cubicBezTo>
                <a:cubicBezTo>
                  <a:pt x="1207950" y="60649"/>
                  <a:pt x="1175144" y="46340"/>
                  <a:pt x="1149531" y="52251"/>
                </a:cubicBezTo>
                <a:cubicBezTo>
                  <a:pt x="1136882" y="55170"/>
                  <a:pt x="1127356" y="66791"/>
                  <a:pt x="1114697" y="69668"/>
                </a:cubicBezTo>
                <a:cubicBezTo>
                  <a:pt x="1063042" y="81408"/>
                  <a:pt x="1010131" y="86718"/>
                  <a:pt x="957942" y="95794"/>
                </a:cubicBezTo>
                <a:cubicBezTo>
                  <a:pt x="943359" y="98330"/>
                  <a:pt x="928914" y="101599"/>
                  <a:pt x="914400" y="104502"/>
                </a:cubicBezTo>
                <a:cubicBezTo>
                  <a:pt x="882468" y="119016"/>
                  <a:pt x="850845" y="134228"/>
                  <a:pt x="818605" y="148045"/>
                </a:cubicBezTo>
                <a:cubicBezTo>
                  <a:pt x="810168" y="151661"/>
                  <a:pt x="801625" y="155959"/>
                  <a:pt x="792480" y="156754"/>
                </a:cubicBezTo>
                <a:cubicBezTo>
                  <a:pt x="734569" y="161790"/>
                  <a:pt x="676365" y="162559"/>
                  <a:pt x="618308" y="165462"/>
                </a:cubicBezTo>
                <a:cubicBezTo>
                  <a:pt x="587952" y="171533"/>
                  <a:pt x="445648" y="190076"/>
                  <a:pt x="409302" y="226422"/>
                </a:cubicBezTo>
                <a:cubicBezTo>
                  <a:pt x="396816" y="238908"/>
                  <a:pt x="402544" y="261124"/>
                  <a:pt x="400594" y="278674"/>
                </a:cubicBezTo>
                <a:cubicBezTo>
                  <a:pt x="396734" y="313415"/>
                  <a:pt x="401241" y="349497"/>
                  <a:pt x="391885" y="383177"/>
                </a:cubicBezTo>
                <a:cubicBezTo>
                  <a:pt x="386282" y="403346"/>
                  <a:pt x="367821" y="417478"/>
                  <a:pt x="357051" y="435428"/>
                </a:cubicBezTo>
                <a:cubicBezTo>
                  <a:pt x="324256" y="490087"/>
                  <a:pt x="360947" y="457474"/>
                  <a:pt x="296091" y="496388"/>
                </a:cubicBezTo>
                <a:cubicBezTo>
                  <a:pt x="284480" y="510902"/>
                  <a:pt x="273497" y="525943"/>
                  <a:pt x="261257" y="539931"/>
                </a:cubicBezTo>
                <a:cubicBezTo>
                  <a:pt x="253147" y="549200"/>
                  <a:pt x="239026" y="554373"/>
                  <a:pt x="235131" y="566057"/>
                </a:cubicBezTo>
                <a:cubicBezTo>
                  <a:pt x="226818" y="590994"/>
                  <a:pt x="240535" y="622257"/>
                  <a:pt x="226422" y="644434"/>
                </a:cubicBezTo>
                <a:cubicBezTo>
                  <a:pt x="220012" y="654507"/>
                  <a:pt x="154695" y="664653"/>
                  <a:pt x="139337" y="670560"/>
                </a:cubicBezTo>
                <a:cubicBezTo>
                  <a:pt x="102372" y="684777"/>
                  <a:pt x="51800" y="706961"/>
                  <a:pt x="17417" y="731520"/>
                </a:cubicBezTo>
                <a:cubicBezTo>
                  <a:pt x="10736" y="736292"/>
                  <a:pt x="5806" y="743131"/>
                  <a:pt x="0" y="748937"/>
                </a:cubicBezTo>
              </a:path>
            </a:pathLst>
          </a:custGeom>
          <a:noFill/>
          <a:ln w="38100">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D2812B3A-2230-B2CA-9F3A-00480EDD429D}"/>
              </a:ext>
            </a:extLst>
          </p:cNvPr>
          <p:cNvSpPr/>
          <p:nvPr/>
        </p:nvSpPr>
        <p:spPr>
          <a:xfrm>
            <a:off x="1262743" y="4450080"/>
            <a:ext cx="722811" cy="731520"/>
          </a:xfrm>
          <a:custGeom>
            <a:avLst/>
            <a:gdLst>
              <a:gd name="connsiteX0" fmla="*/ 17417 w 722811"/>
              <a:gd name="connsiteY0" fmla="*/ 0 h 731520"/>
              <a:gd name="connsiteX1" fmla="*/ 26126 w 722811"/>
              <a:gd name="connsiteY1" fmla="*/ 60960 h 731520"/>
              <a:gd name="connsiteX2" fmla="*/ 0 w 722811"/>
              <a:gd name="connsiteY2" fmla="*/ 165463 h 731520"/>
              <a:gd name="connsiteX3" fmla="*/ 26126 w 722811"/>
              <a:gd name="connsiteY3" fmla="*/ 182880 h 731520"/>
              <a:gd name="connsiteX4" fmla="*/ 34834 w 722811"/>
              <a:gd name="connsiteY4" fmla="*/ 209006 h 731520"/>
              <a:gd name="connsiteX5" fmla="*/ 87086 w 722811"/>
              <a:gd name="connsiteY5" fmla="*/ 226423 h 731520"/>
              <a:gd name="connsiteX6" fmla="*/ 121920 w 722811"/>
              <a:gd name="connsiteY6" fmla="*/ 278674 h 731520"/>
              <a:gd name="connsiteX7" fmla="*/ 148046 w 722811"/>
              <a:gd name="connsiteY7" fmla="*/ 296091 h 731520"/>
              <a:gd name="connsiteX8" fmla="*/ 174171 w 722811"/>
              <a:gd name="connsiteY8" fmla="*/ 330926 h 731520"/>
              <a:gd name="connsiteX9" fmla="*/ 209006 w 722811"/>
              <a:gd name="connsiteY9" fmla="*/ 365760 h 731520"/>
              <a:gd name="connsiteX10" fmla="*/ 217714 w 722811"/>
              <a:gd name="connsiteY10" fmla="*/ 391886 h 731520"/>
              <a:gd name="connsiteX11" fmla="*/ 487680 w 722811"/>
              <a:gd name="connsiteY11" fmla="*/ 444137 h 731520"/>
              <a:gd name="connsiteX12" fmla="*/ 505097 w 722811"/>
              <a:gd name="connsiteY12" fmla="*/ 478971 h 731520"/>
              <a:gd name="connsiteX13" fmla="*/ 531223 w 722811"/>
              <a:gd name="connsiteY13" fmla="*/ 548640 h 731520"/>
              <a:gd name="connsiteX14" fmla="*/ 566057 w 722811"/>
              <a:gd name="connsiteY14" fmla="*/ 592183 h 731520"/>
              <a:gd name="connsiteX15" fmla="*/ 687977 w 722811"/>
              <a:gd name="connsiteY15" fmla="*/ 679269 h 731520"/>
              <a:gd name="connsiteX16" fmla="*/ 722811 w 722811"/>
              <a:gd name="connsiteY16" fmla="*/ 73152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2811" h="731520">
                <a:moveTo>
                  <a:pt x="17417" y="0"/>
                </a:moveTo>
                <a:cubicBezTo>
                  <a:pt x="20320" y="20320"/>
                  <a:pt x="26126" y="40434"/>
                  <a:pt x="26126" y="60960"/>
                </a:cubicBezTo>
                <a:cubicBezTo>
                  <a:pt x="26126" y="80237"/>
                  <a:pt x="3132" y="154502"/>
                  <a:pt x="0" y="165463"/>
                </a:cubicBezTo>
                <a:cubicBezTo>
                  <a:pt x="8709" y="171269"/>
                  <a:pt x="19588" y="174707"/>
                  <a:pt x="26126" y="182880"/>
                </a:cubicBezTo>
                <a:cubicBezTo>
                  <a:pt x="31860" y="190048"/>
                  <a:pt x="27364" y="203670"/>
                  <a:pt x="34834" y="209006"/>
                </a:cubicBezTo>
                <a:cubicBezTo>
                  <a:pt x="49774" y="219677"/>
                  <a:pt x="87086" y="226423"/>
                  <a:pt x="87086" y="226423"/>
                </a:cubicBezTo>
                <a:cubicBezTo>
                  <a:pt x="98697" y="243840"/>
                  <a:pt x="108136" y="262921"/>
                  <a:pt x="121920" y="278674"/>
                </a:cubicBezTo>
                <a:cubicBezTo>
                  <a:pt x="128812" y="286551"/>
                  <a:pt x="140645" y="288690"/>
                  <a:pt x="148046" y="296091"/>
                </a:cubicBezTo>
                <a:cubicBezTo>
                  <a:pt x="158309" y="306354"/>
                  <a:pt x="164613" y="320003"/>
                  <a:pt x="174171" y="330926"/>
                </a:cubicBezTo>
                <a:cubicBezTo>
                  <a:pt x="184984" y="343284"/>
                  <a:pt x="197394" y="354149"/>
                  <a:pt x="209006" y="365760"/>
                </a:cubicBezTo>
                <a:cubicBezTo>
                  <a:pt x="211909" y="374469"/>
                  <a:pt x="213609" y="383675"/>
                  <a:pt x="217714" y="391886"/>
                </a:cubicBezTo>
                <a:cubicBezTo>
                  <a:pt x="274149" y="504758"/>
                  <a:pt x="282353" y="436804"/>
                  <a:pt x="487680" y="444137"/>
                </a:cubicBezTo>
                <a:cubicBezTo>
                  <a:pt x="493486" y="455748"/>
                  <a:pt x="500104" y="466988"/>
                  <a:pt x="505097" y="478971"/>
                </a:cubicBezTo>
                <a:cubicBezTo>
                  <a:pt x="514636" y="501865"/>
                  <a:pt x="519464" y="526802"/>
                  <a:pt x="531223" y="548640"/>
                </a:cubicBezTo>
                <a:cubicBezTo>
                  <a:pt x="540035" y="565006"/>
                  <a:pt x="552914" y="579040"/>
                  <a:pt x="566057" y="592183"/>
                </a:cubicBezTo>
                <a:cubicBezTo>
                  <a:pt x="606774" y="632900"/>
                  <a:pt x="638426" y="648300"/>
                  <a:pt x="687977" y="679269"/>
                </a:cubicBezTo>
                <a:lnTo>
                  <a:pt x="722811" y="731520"/>
                </a:lnTo>
              </a:path>
            </a:pathLst>
          </a:custGeom>
          <a:noFill/>
          <a:ln w="38100">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99374B-BC16-909D-3A62-5DF94099DFB7}"/>
              </a:ext>
            </a:extLst>
          </p:cNvPr>
          <p:cNvSpPr txBox="1"/>
          <p:nvPr/>
        </p:nvSpPr>
        <p:spPr>
          <a:xfrm>
            <a:off x="982573" y="3927566"/>
            <a:ext cx="731290" cy="369332"/>
          </a:xfrm>
          <a:prstGeom prst="rect">
            <a:avLst/>
          </a:prstGeom>
          <a:noFill/>
        </p:spPr>
        <p:txBody>
          <a:bodyPr wrap="none" rtlCol="0">
            <a:spAutoFit/>
          </a:bodyPr>
          <a:lstStyle/>
          <a:p>
            <a:r>
              <a:rPr lang="en-US" dirty="0"/>
              <a:t>Line 1</a:t>
            </a:r>
          </a:p>
        </p:txBody>
      </p:sp>
    </p:spTree>
    <p:extLst>
      <p:ext uri="{BB962C8B-B14F-4D97-AF65-F5344CB8AC3E}">
        <p14:creationId xmlns:p14="http://schemas.microsoft.com/office/powerpoint/2010/main" val="4072905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6B7A06-BBAE-8B93-F172-CAC4E3610193}"/>
              </a:ext>
            </a:extLst>
          </p:cNvPr>
          <p:cNvSpPr/>
          <p:nvPr/>
        </p:nvSpPr>
        <p:spPr>
          <a:xfrm>
            <a:off x="1216326" y="121920"/>
            <a:ext cx="10130943" cy="6104709"/>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8CA4747F-ECA4-FDBF-DF71-AB9D5A97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172" y="202019"/>
            <a:ext cx="9952075" cy="5933260"/>
          </a:xfrm>
          <a:prstGeom prst="rect">
            <a:avLst/>
          </a:prstGeom>
        </p:spPr>
      </p:pic>
      <p:pic>
        <p:nvPicPr>
          <p:cNvPr id="8" name="Picture 7">
            <a:extLst>
              <a:ext uri="{FF2B5EF4-FFF2-40B4-BE49-F238E27FC236}">
                <a16:creationId xmlns:a16="http://schemas.microsoft.com/office/drawing/2014/main" id="{7701F153-584D-4161-86A5-4AB829A76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023" y="3662269"/>
            <a:ext cx="2859314" cy="2144486"/>
          </a:xfrm>
          <a:prstGeom prst="rect">
            <a:avLst/>
          </a:prstGeom>
        </p:spPr>
      </p:pic>
      <p:sp>
        <p:nvSpPr>
          <p:cNvPr id="11" name="TextBox 10">
            <a:extLst>
              <a:ext uri="{FF2B5EF4-FFF2-40B4-BE49-F238E27FC236}">
                <a16:creationId xmlns:a16="http://schemas.microsoft.com/office/drawing/2014/main" id="{4F79DEFD-967B-071F-D671-1C670A8A9CFD}"/>
              </a:ext>
            </a:extLst>
          </p:cNvPr>
          <p:cNvSpPr txBox="1"/>
          <p:nvPr/>
        </p:nvSpPr>
        <p:spPr>
          <a:xfrm>
            <a:off x="2775681" y="519064"/>
            <a:ext cx="5037661" cy="646331"/>
          </a:xfrm>
          <a:prstGeom prst="rect">
            <a:avLst/>
          </a:prstGeom>
          <a:noFill/>
        </p:spPr>
        <p:txBody>
          <a:bodyPr wrap="none" rtlCol="0">
            <a:spAutoFit/>
          </a:bodyPr>
          <a:lstStyle/>
          <a:p>
            <a:r>
              <a:rPr lang="en-US" sz="3600" b="1" dirty="0"/>
              <a:t>MASW Through The Rails</a:t>
            </a:r>
          </a:p>
        </p:txBody>
      </p:sp>
      <p:pic>
        <p:nvPicPr>
          <p:cNvPr id="13" name="Picture 12">
            <a:extLst>
              <a:ext uri="{FF2B5EF4-FFF2-40B4-BE49-F238E27FC236}">
                <a16:creationId xmlns:a16="http://schemas.microsoft.com/office/drawing/2014/main" id="{C97EC632-CFC0-0FF0-D35B-7C167E9B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191" y="4186510"/>
            <a:ext cx="2119809" cy="1761772"/>
          </a:xfrm>
          <a:prstGeom prst="rect">
            <a:avLst/>
          </a:prstGeom>
        </p:spPr>
      </p:pic>
      <p:pic>
        <p:nvPicPr>
          <p:cNvPr id="15" name="Picture 14">
            <a:extLst>
              <a:ext uri="{FF2B5EF4-FFF2-40B4-BE49-F238E27FC236}">
                <a16:creationId xmlns:a16="http://schemas.microsoft.com/office/drawing/2014/main" id="{9AD3DBD7-8BB5-3BFE-D2DC-774CC4E58D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440" y="1630574"/>
            <a:ext cx="3332288" cy="2090756"/>
          </a:xfrm>
          <a:prstGeom prst="rect">
            <a:avLst/>
          </a:prstGeom>
        </p:spPr>
      </p:pic>
      <p:sp>
        <p:nvSpPr>
          <p:cNvPr id="4" name="Rectangle 3">
            <a:extLst>
              <a:ext uri="{FF2B5EF4-FFF2-40B4-BE49-F238E27FC236}">
                <a16:creationId xmlns:a16="http://schemas.microsoft.com/office/drawing/2014/main" id="{202BC77C-1EE2-4509-D2F7-28D0D7B2A5FA}"/>
              </a:ext>
            </a:extLst>
          </p:cNvPr>
          <p:cNvSpPr/>
          <p:nvPr/>
        </p:nvSpPr>
        <p:spPr>
          <a:xfrm>
            <a:off x="7948023" y="3662269"/>
            <a:ext cx="2859314" cy="2144486"/>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B2EC25-AC88-634A-4777-EE2CE9E77C7C}"/>
              </a:ext>
            </a:extLst>
          </p:cNvPr>
          <p:cNvSpPr/>
          <p:nvPr/>
        </p:nvSpPr>
        <p:spPr>
          <a:xfrm>
            <a:off x="3976191" y="4186510"/>
            <a:ext cx="2119809" cy="176177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3D2519-8802-4646-CA68-E372669550CD}"/>
              </a:ext>
            </a:extLst>
          </p:cNvPr>
          <p:cNvSpPr/>
          <p:nvPr/>
        </p:nvSpPr>
        <p:spPr>
          <a:xfrm>
            <a:off x="460440" y="1630574"/>
            <a:ext cx="3332288" cy="2090756"/>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5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7F5E58B7-1B91-E257-872E-88FD8B85F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 y="179933"/>
            <a:ext cx="10197737" cy="5871808"/>
          </a:xfrm>
          <a:prstGeom prst="rect">
            <a:avLst/>
          </a:prstGeom>
        </p:spPr>
      </p:pic>
      <p:pic>
        <p:nvPicPr>
          <p:cNvPr id="8" name="Picture 7">
            <a:extLst>
              <a:ext uri="{FF2B5EF4-FFF2-40B4-BE49-F238E27FC236}">
                <a16:creationId xmlns:a16="http://schemas.microsoft.com/office/drawing/2014/main" id="{8B771EC3-C526-A6B7-9429-F2FA5957F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377" y="4356014"/>
            <a:ext cx="3222172" cy="914827"/>
          </a:xfrm>
          <a:prstGeom prst="rect">
            <a:avLst/>
          </a:prstGeom>
        </p:spPr>
      </p:pic>
      <p:pic>
        <p:nvPicPr>
          <p:cNvPr id="11" name="Picture 10">
            <a:extLst>
              <a:ext uri="{FF2B5EF4-FFF2-40B4-BE49-F238E27FC236}">
                <a16:creationId xmlns:a16="http://schemas.microsoft.com/office/drawing/2014/main" id="{8349D732-F0E7-63ED-D050-FB721C2714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9772" y="2278545"/>
            <a:ext cx="3561806" cy="837292"/>
          </a:xfrm>
          <a:prstGeom prst="rect">
            <a:avLst/>
          </a:prstGeom>
        </p:spPr>
      </p:pic>
      <p:pic>
        <p:nvPicPr>
          <p:cNvPr id="13" name="Picture 12">
            <a:extLst>
              <a:ext uri="{FF2B5EF4-FFF2-40B4-BE49-F238E27FC236}">
                <a16:creationId xmlns:a16="http://schemas.microsoft.com/office/drawing/2014/main" id="{763DA858-3DD1-6708-8E05-89707AA8A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079" y="3250565"/>
            <a:ext cx="3239589" cy="816337"/>
          </a:xfrm>
          <a:prstGeom prst="rect">
            <a:avLst/>
          </a:prstGeom>
        </p:spPr>
      </p:pic>
      <p:pic>
        <p:nvPicPr>
          <p:cNvPr id="15" name="Picture 14">
            <a:extLst>
              <a:ext uri="{FF2B5EF4-FFF2-40B4-BE49-F238E27FC236}">
                <a16:creationId xmlns:a16="http://schemas.microsoft.com/office/drawing/2014/main" id="{82467C31-A176-FFA5-47C0-2CCC69509B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2113" y="944154"/>
            <a:ext cx="3027270" cy="816337"/>
          </a:xfrm>
          <a:prstGeom prst="rect">
            <a:avLst/>
          </a:prstGeom>
        </p:spPr>
      </p:pic>
      <p:sp>
        <p:nvSpPr>
          <p:cNvPr id="16" name="Hexagon 15">
            <a:extLst>
              <a:ext uri="{FF2B5EF4-FFF2-40B4-BE49-F238E27FC236}">
                <a16:creationId xmlns:a16="http://schemas.microsoft.com/office/drawing/2014/main" id="{45EDB0AC-A1E1-2B2D-522D-4CD33312E9BD}"/>
              </a:ext>
            </a:extLst>
          </p:cNvPr>
          <p:cNvSpPr/>
          <p:nvPr/>
        </p:nvSpPr>
        <p:spPr>
          <a:xfrm>
            <a:off x="8916574" y="4784252"/>
            <a:ext cx="233757" cy="220127"/>
          </a:xfrm>
          <a:prstGeom prst="hexagon">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6D3B3321-53F2-DE36-A90F-6E72C56CF509}"/>
              </a:ext>
            </a:extLst>
          </p:cNvPr>
          <p:cNvSpPr/>
          <p:nvPr/>
        </p:nvSpPr>
        <p:spPr>
          <a:xfrm>
            <a:off x="8261456" y="2646892"/>
            <a:ext cx="233757" cy="220127"/>
          </a:xfrm>
          <a:prstGeom prst="hexagon">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41DA537E-5377-D47B-A57F-A642EC33BCE5}"/>
              </a:ext>
            </a:extLst>
          </p:cNvPr>
          <p:cNvSpPr/>
          <p:nvPr/>
        </p:nvSpPr>
        <p:spPr>
          <a:xfrm>
            <a:off x="4428994" y="3626827"/>
            <a:ext cx="233757" cy="220127"/>
          </a:xfrm>
          <a:prstGeom prst="hexagon">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24039172-15C4-AB2F-D48A-B0E4E2D6E8B5}"/>
              </a:ext>
            </a:extLst>
          </p:cNvPr>
          <p:cNvSpPr/>
          <p:nvPr/>
        </p:nvSpPr>
        <p:spPr>
          <a:xfrm>
            <a:off x="3111991" y="1265726"/>
            <a:ext cx="233757" cy="220127"/>
          </a:xfrm>
          <a:prstGeom prst="hexagon">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CBF89C4-F803-7658-5D1B-B42E0FEC8C87}"/>
              </a:ext>
            </a:extLst>
          </p:cNvPr>
          <p:cNvSpPr txBox="1"/>
          <p:nvPr/>
        </p:nvSpPr>
        <p:spPr>
          <a:xfrm>
            <a:off x="6677467" y="733106"/>
            <a:ext cx="4478214" cy="1446550"/>
          </a:xfrm>
          <a:prstGeom prst="rect">
            <a:avLst/>
          </a:prstGeom>
          <a:noFill/>
        </p:spPr>
        <p:txBody>
          <a:bodyPr wrap="none" rtlCol="0">
            <a:spAutoFit/>
          </a:bodyPr>
          <a:lstStyle/>
          <a:p>
            <a:pPr algn="ctr"/>
            <a:r>
              <a:rPr lang="en-US" sz="4400" b="1" dirty="0">
                <a:solidFill>
                  <a:srgbClr val="FFFF00"/>
                </a:solidFill>
              </a:rPr>
              <a:t>Jacking Pipe With </a:t>
            </a:r>
          </a:p>
          <a:p>
            <a:pPr algn="ctr"/>
            <a:r>
              <a:rPr lang="en-US" sz="4400" b="1" dirty="0">
                <a:solidFill>
                  <a:srgbClr val="FFFF00"/>
                </a:solidFill>
              </a:rPr>
              <a:t>Nearby Bedrock</a:t>
            </a:r>
          </a:p>
        </p:txBody>
      </p:sp>
      <p:cxnSp>
        <p:nvCxnSpPr>
          <p:cNvPr id="24" name="Straight Arrow Connector 23">
            <a:extLst>
              <a:ext uri="{FF2B5EF4-FFF2-40B4-BE49-F238E27FC236}">
                <a16:creationId xmlns:a16="http://schemas.microsoft.com/office/drawing/2014/main" id="{3DBB1029-EC49-2288-1A32-05F608A5A9B1}"/>
              </a:ext>
            </a:extLst>
          </p:cNvPr>
          <p:cNvCxnSpPr>
            <a:cxnSpLocks/>
          </p:cNvCxnSpPr>
          <p:nvPr/>
        </p:nvCxnSpPr>
        <p:spPr>
          <a:xfrm>
            <a:off x="4929051" y="1485853"/>
            <a:ext cx="2814044" cy="2870161"/>
          </a:xfrm>
          <a:prstGeom prst="straightConnector1">
            <a:avLst/>
          </a:prstGeom>
          <a:ln w="5715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2BE046B-4658-7F28-9AF4-A0E0D100D9DB}"/>
              </a:ext>
            </a:extLst>
          </p:cNvPr>
          <p:cNvSpPr txBox="1"/>
          <p:nvPr/>
        </p:nvSpPr>
        <p:spPr>
          <a:xfrm>
            <a:off x="2668496" y="4709650"/>
            <a:ext cx="2260555" cy="369332"/>
          </a:xfrm>
          <a:prstGeom prst="rect">
            <a:avLst/>
          </a:prstGeom>
          <a:noFill/>
        </p:spPr>
        <p:txBody>
          <a:bodyPr wrap="none" rtlCol="0">
            <a:spAutoFit/>
          </a:bodyPr>
          <a:lstStyle/>
          <a:p>
            <a:r>
              <a:rPr lang="en-US" dirty="0">
                <a:solidFill>
                  <a:schemeClr val="bg1"/>
                </a:solidFill>
              </a:rPr>
              <a:t>Do not try this at home</a:t>
            </a:r>
          </a:p>
        </p:txBody>
      </p:sp>
      <p:sp>
        <p:nvSpPr>
          <p:cNvPr id="4" name="TextBox 3">
            <a:extLst>
              <a:ext uri="{FF2B5EF4-FFF2-40B4-BE49-F238E27FC236}">
                <a16:creationId xmlns:a16="http://schemas.microsoft.com/office/drawing/2014/main" id="{5D53223A-BA38-E8D0-6DA1-FADAAF5DA261}"/>
              </a:ext>
            </a:extLst>
          </p:cNvPr>
          <p:cNvSpPr txBox="1"/>
          <p:nvPr/>
        </p:nvSpPr>
        <p:spPr>
          <a:xfrm>
            <a:off x="2759958" y="884851"/>
            <a:ext cx="731290" cy="369332"/>
          </a:xfrm>
          <a:prstGeom prst="rect">
            <a:avLst/>
          </a:prstGeom>
          <a:noFill/>
        </p:spPr>
        <p:txBody>
          <a:bodyPr wrap="none" rtlCol="0">
            <a:spAutoFit/>
          </a:bodyPr>
          <a:lstStyle/>
          <a:p>
            <a:r>
              <a:rPr lang="en-US" dirty="0"/>
              <a:t>Line 5</a:t>
            </a:r>
          </a:p>
        </p:txBody>
      </p:sp>
      <p:sp>
        <p:nvSpPr>
          <p:cNvPr id="5" name="TextBox 4">
            <a:extLst>
              <a:ext uri="{FF2B5EF4-FFF2-40B4-BE49-F238E27FC236}">
                <a16:creationId xmlns:a16="http://schemas.microsoft.com/office/drawing/2014/main" id="{20B1A18A-B6A8-4935-8047-2EBAD5261A69}"/>
              </a:ext>
            </a:extLst>
          </p:cNvPr>
          <p:cNvSpPr txBox="1"/>
          <p:nvPr/>
        </p:nvSpPr>
        <p:spPr>
          <a:xfrm>
            <a:off x="3982823" y="3231173"/>
            <a:ext cx="731290" cy="369332"/>
          </a:xfrm>
          <a:prstGeom prst="rect">
            <a:avLst/>
          </a:prstGeom>
          <a:noFill/>
        </p:spPr>
        <p:txBody>
          <a:bodyPr wrap="none" rtlCol="0">
            <a:spAutoFit/>
          </a:bodyPr>
          <a:lstStyle/>
          <a:p>
            <a:r>
              <a:rPr lang="en-US" dirty="0"/>
              <a:t>Line 4</a:t>
            </a:r>
          </a:p>
        </p:txBody>
      </p:sp>
      <p:sp>
        <p:nvSpPr>
          <p:cNvPr id="7" name="TextBox 6">
            <a:extLst>
              <a:ext uri="{FF2B5EF4-FFF2-40B4-BE49-F238E27FC236}">
                <a16:creationId xmlns:a16="http://schemas.microsoft.com/office/drawing/2014/main" id="{A7E58F66-E625-B922-07AC-FCB338F3E09D}"/>
              </a:ext>
            </a:extLst>
          </p:cNvPr>
          <p:cNvSpPr txBox="1"/>
          <p:nvPr/>
        </p:nvSpPr>
        <p:spPr>
          <a:xfrm>
            <a:off x="8043340" y="2245746"/>
            <a:ext cx="731290" cy="369332"/>
          </a:xfrm>
          <a:prstGeom prst="rect">
            <a:avLst/>
          </a:prstGeom>
          <a:noFill/>
        </p:spPr>
        <p:txBody>
          <a:bodyPr wrap="none" rtlCol="0">
            <a:spAutoFit/>
          </a:bodyPr>
          <a:lstStyle/>
          <a:p>
            <a:r>
              <a:rPr lang="en-US" dirty="0"/>
              <a:t>Line 3</a:t>
            </a:r>
          </a:p>
        </p:txBody>
      </p:sp>
      <p:sp>
        <p:nvSpPr>
          <p:cNvPr id="9" name="TextBox 8">
            <a:extLst>
              <a:ext uri="{FF2B5EF4-FFF2-40B4-BE49-F238E27FC236}">
                <a16:creationId xmlns:a16="http://schemas.microsoft.com/office/drawing/2014/main" id="{48577642-6885-78CB-D389-4B36C85CF32A}"/>
              </a:ext>
            </a:extLst>
          </p:cNvPr>
          <p:cNvSpPr txBox="1"/>
          <p:nvPr/>
        </p:nvSpPr>
        <p:spPr>
          <a:xfrm>
            <a:off x="8600532" y="4303131"/>
            <a:ext cx="731290" cy="369332"/>
          </a:xfrm>
          <a:prstGeom prst="rect">
            <a:avLst/>
          </a:prstGeom>
          <a:noFill/>
        </p:spPr>
        <p:txBody>
          <a:bodyPr wrap="none" rtlCol="0">
            <a:spAutoFit/>
          </a:bodyPr>
          <a:lstStyle/>
          <a:p>
            <a:r>
              <a:rPr lang="en-US" dirty="0"/>
              <a:t>Line 2</a:t>
            </a:r>
          </a:p>
        </p:txBody>
      </p:sp>
    </p:spTree>
    <p:extLst>
      <p:ext uri="{BB962C8B-B14F-4D97-AF65-F5344CB8AC3E}">
        <p14:creationId xmlns:p14="http://schemas.microsoft.com/office/powerpoint/2010/main" val="519229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DB8D02C4-0C45-F07E-1F21-DFC2E121E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280" y="287383"/>
            <a:ext cx="10515286" cy="5710740"/>
          </a:xfrm>
          <a:prstGeom prst="rect">
            <a:avLst/>
          </a:prstGeom>
        </p:spPr>
      </p:pic>
      <p:sp>
        <p:nvSpPr>
          <p:cNvPr id="9" name="TextBox 8">
            <a:extLst>
              <a:ext uri="{FF2B5EF4-FFF2-40B4-BE49-F238E27FC236}">
                <a16:creationId xmlns:a16="http://schemas.microsoft.com/office/drawing/2014/main" id="{AF2097DA-7EBC-0141-9F77-F264F3913692}"/>
              </a:ext>
            </a:extLst>
          </p:cNvPr>
          <p:cNvSpPr txBox="1"/>
          <p:nvPr/>
        </p:nvSpPr>
        <p:spPr>
          <a:xfrm>
            <a:off x="1216326" y="287383"/>
            <a:ext cx="11242766" cy="646331"/>
          </a:xfrm>
          <a:prstGeom prst="rect">
            <a:avLst/>
          </a:prstGeom>
          <a:noFill/>
        </p:spPr>
        <p:txBody>
          <a:bodyPr wrap="square">
            <a:spAutoFit/>
          </a:bodyPr>
          <a:lstStyle/>
          <a:p>
            <a:r>
              <a:rPr lang="en-US" sz="3600" b="1" dirty="0"/>
              <a:t>MAP RIPPABLE MATERIAL BELOW AUGER REFUSAL</a:t>
            </a:r>
          </a:p>
        </p:txBody>
      </p:sp>
    </p:spTree>
    <p:extLst>
      <p:ext uri="{BB962C8B-B14F-4D97-AF65-F5344CB8AC3E}">
        <p14:creationId xmlns:p14="http://schemas.microsoft.com/office/powerpoint/2010/main" val="3382662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5550A5DF-0A2E-621B-46D7-192927BEF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095" y="201748"/>
            <a:ext cx="9938606" cy="5789749"/>
          </a:xfrm>
          <a:prstGeom prst="rect">
            <a:avLst/>
          </a:prstGeom>
        </p:spPr>
      </p:pic>
    </p:spTree>
    <p:extLst>
      <p:ext uri="{BB962C8B-B14F-4D97-AF65-F5344CB8AC3E}">
        <p14:creationId xmlns:p14="http://schemas.microsoft.com/office/powerpoint/2010/main" val="1441115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0" y="347979"/>
            <a:ext cx="12191999" cy="860313"/>
          </a:xfrm>
        </p:spPr>
        <p:txBody>
          <a:bodyPr anchor="t">
            <a:normAutofit/>
          </a:bodyPr>
          <a:lstStyle/>
          <a:p>
            <a:r>
              <a:rPr lang="en-US" b="1" dirty="0">
                <a:effectLst>
                  <a:outerShdw blurRad="38100" dist="63500" dir="2700000" algn="tl">
                    <a:schemeClr val="bg1">
                      <a:alpha val="43000"/>
                    </a:schemeClr>
                  </a:outerShdw>
                </a:effectLst>
              </a:rPr>
              <a:t>Ground improvement/Grouting Performance</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1263874"/>
            <a:ext cx="3851362" cy="4946022"/>
          </a:xfrm>
        </p:spPr>
        <p:txBody>
          <a:bodyPr>
            <a:normAutofit fontScale="850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Commercial site near Suwon City, South Korea that observed </a:t>
            </a:r>
            <a:r>
              <a:rPr lang="en-US" sz="1800" b="1" u="sng" cap="none" dirty="0"/>
              <a:t>differential settling </a:t>
            </a:r>
            <a:r>
              <a:rPr lang="en-US" sz="1800" b="1" cap="none" dirty="0"/>
              <a:t>of a building foundation</a:t>
            </a:r>
          </a:p>
          <a:p>
            <a:r>
              <a:rPr lang="en-US" sz="1800" b="1" cap="none" dirty="0">
                <a:solidFill>
                  <a:schemeClr val="tx1"/>
                </a:solidFill>
              </a:rPr>
              <a:t>1 </a:t>
            </a:r>
            <a:r>
              <a:rPr lang="en-US" sz="1800" b="1" cap="none" dirty="0"/>
              <a:t>line of MASW data totaling approx. 174 ft (53m) was </a:t>
            </a:r>
            <a:r>
              <a:rPr lang="en-US" sz="1800" b="1" cap="none" dirty="0">
                <a:solidFill>
                  <a:schemeClr val="tx1"/>
                </a:solidFill>
              </a:rPr>
              <a:t>collected </a:t>
            </a:r>
            <a:r>
              <a:rPr lang="en-US" sz="1800" b="1" cap="none" dirty="0"/>
              <a:t>at 3 different time intervals BEFORE and AFTER cement grout was injected into 10 boreholes @ 50 ft depths to strengthen the underlying sediments</a:t>
            </a:r>
          </a:p>
          <a:p>
            <a:r>
              <a:rPr lang="en-US" sz="1800" b="1" cap="none" dirty="0"/>
              <a:t>MASW data clearly show the strengthening of sediments after remediation efforts with measured increases in S-wave velocities / Stiffness (</a:t>
            </a:r>
            <a:r>
              <a:rPr lang="en-US" sz="1400" b="1" i="1" cap="none" dirty="0"/>
              <a:t>Left figure</a:t>
            </a:r>
            <a:r>
              <a:rPr lang="en-US" sz="1800" b="1" cap="none" dirty="0"/>
              <a:t>) </a:t>
            </a:r>
          </a:p>
          <a:p>
            <a:r>
              <a:rPr lang="en-US" sz="1800" b="1" cap="none" dirty="0"/>
              <a:t>Velocity comparison analysis (before vs after) show &gt; 100% velocity increases at the target depths 2 months after grouting (</a:t>
            </a:r>
            <a:r>
              <a:rPr lang="en-US" sz="1400" b="1" i="1" cap="none" dirty="0"/>
              <a:t>Right figure</a:t>
            </a:r>
            <a:r>
              <a:rPr lang="en-US" sz="1800" b="1" cap="none" dirty="0"/>
              <a:t>)</a:t>
            </a:r>
            <a:endParaRPr lang="en-US" cap="none" dirty="0">
              <a:solidFill>
                <a:schemeClr val="tx1"/>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1D3AE6A4-E36F-724A-B0B7-C6B2263E9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681" y="1733812"/>
            <a:ext cx="3942635" cy="456254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FA55812-DBA9-D231-AA41-3AE604CA3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611" y="2495187"/>
            <a:ext cx="3601109" cy="380117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816C7C2-2757-C2BD-E019-850314858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4517" y="3099850"/>
            <a:ext cx="1305598" cy="1921839"/>
          </a:xfrm>
          <a:prstGeom prst="rect">
            <a:avLst/>
          </a:prstGeom>
          <a:ln w="38100">
            <a:solidFill>
              <a:schemeClr val="tx1"/>
            </a:solid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56EE386F-AD15-5400-D2AA-7225A2B03A92}"/>
              </a:ext>
            </a:extLst>
          </p:cNvPr>
          <p:cNvSpPr txBox="1"/>
          <p:nvPr/>
        </p:nvSpPr>
        <p:spPr>
          <a:xfrm>
            <a:off x="8283912" y="6105719"/>
            <a:ext cx="3452506" cy="246221"/>
          </a:xfrm>
          <a:prstGeom prst="rect">
            <a:avLst/>
          </a:prstGeom>
          <a:noFill/>
        </p:spPr>
        <p:txBody>
          <a:bodyPr wrap="square" rtlCol="0">
            <a:spAutoFit/>
          </a:bodyPr>
          <a:lstStyle/>
          <a:p>
            <a:pPr algn="ctr"/>
            <a:r>
              <a:rPr lang="en-US" sz="1000" dirty="0"/>
              <a:t>Dats &amp; images provided by Park Seismic, LLC</a:t>
            </a:r>
          </a:p>
        </p:txBody>
      </p:sp>
      <p:sp>
        <p:nvSpPr>
          <p:cNvPr id="14" name="TextBox 13">
            <a:extLst>
              <a:ext uri="{FF2B5EF4-FFF2-40B4-BE49-F238E27FC236}">
                <a16:creationId xmlns:a16="http://schemas.microsoft.com/office/drawing/2014/main" id="{48EC0E85-E1F7-C1EA-74FB-BAA1B0E7834C}"/>
              </a:ext>
            </a:extLst>
          </p:cNvPr>
          <p:cNvSpPr txBox="1"/>
          <p:nvPr/>
        </p:nvSpPr>
        <p:spPr>
          <a:xfrm>
            <a:off x="4369745" y="1444461"/>
            <a:ext cx="3452506" cy="307777"/>
          </a:xfrm>
          <a:prstGeom prst="rect">
            <a:avLst/>
          </a:prstGeom>
          <a:noFill/>
        </p:spPr>
        <p:txBody>
          <a:bodyPr wrap="square" rtlCol="0">
            <a:spAutoFit/>
          </a:bodyPr>
          <a:lstStyle/>
          <a:p>
            <a:pPr algn="ctr"/>
            <a:r>
              <a:rPr lang="en-US" sz="1400" b="1" dirty="0"/>
              <a:t>MASW S-wave Velocity Cross Sections</a:t>
            </a:r>
          </a:p>
        </p:txBody>
      </p:sp>
      <p:sp>
        <p:nvSpPr>
          <p:cNvPr id="15" name="TextBox 14">
            <a:extLst>
              <a:ext uri="{FF2B5EF4-FFF2-40B4-BE49-F238E27FC236}">
                <a16:creationId xmlns:a16="http://schemas.microsoft.com/office/drawing/2014/main" id="{07B4BABD-B708-8D68-81F4-03A81D5F08A4}"/>
              </a:ext>
            </a:extLst>
          </p:cNvPr>
          <p:cNvSpPr txBox="1"/>
          <p:nvPr/>
        </p:nvSpPr>
        <p:spPr>
          <a:xfrm>
            <a:off x="8283912" y="2205576"/>
            <a:ext cx="3452506" cy="307777"/>
          </a:xfrm>
          <a:prstGeom prst="rect">
            <a:avLst/>
          </a:prstGeom>
          <a:noFill/>
        </p:spPr>
        <p:txBody>
          <a:bodyPr wrap="square" rtlCol="0">
            <a:spAutoFit/>
          </a:bodyPr>
          <a:lstStyle/>
          <a:p>
            <a:pPr algn="ctr"/>
            <a:r>
              <a:rPr lang="en-US" sz="1400" b="1" dirty="0"/>
              <a:t>Before vs After Grouting Velocity Analysis</a:t>
            </a:r>
          </a:p>
        </p:txBody>
      </p:sp>
    </p:spTree>
    <p:extLst>
      <p:ext uri="{BB962C8B-B14F-4D97-AF65-F5344CB8AC3E}">
        <p14:creationId xmlns:p14="http://schemas.microsoft.com/office/powerpoint/2010/main" val="124361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706776" y="177142"/>
            <a:ext cx="9675848" cy="565603"/>
          </a:xfrm>
        </p:spPr>
        <p:txBody>
          <a:bodyPr anchor="t">
            <a:normAutofit fontScale="90000"/>
          </a:bodyPr>
          <a:lstStyle/>
          <a:p>
            <a:r>
              <a:rPr lang="en-US" dirty="0">
                <a:effectLst>
                  <a:outerShdw blurRad="38100" dist="63500" dir="2700000" algn="tl">
                    <a:schemeClr val="bg1">
                      <a:alpha val="43000"/>
                    </a:schemeClr>
                  </a:outerShdw>
                </a:effectLst>
              </a:rPr>
              <a:t>The Problem</a:t>
            </a: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sp>
        <p:nvSpPr>
          <p:cNvPr id="4" name="Subtitle 5">
            <a:extLst>
              <a:ext uri="{FF2B5EF4-FFF2-40B4-BE49-F238E27FC236}">
                <a16:creationId xmlns:a16="http://schemas.microsoft.com/office/drawing/2014/main" id="{5692DBE0-90F6-A0B5-8F1C-477BF50F7E76}"/>
              </a:ext>
            </a:extLst>
          </p:cNvPr>
          <p:cNvSpPr txBox="1">
            <a:spLocks/>
          </p:cNvSpPr>
          <p:nvPr/>
        </p:nvSpPr>
        <p:spPr>
          <a:xfrm>
            <a:off x="368600" y="1564600"/>
            <a:ext cx="10749669" cy="10468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endParaRPr lang="en-US" sz="2400" dirty="0"/>
          </a:p>
        </p:txBody>
      </p:sp>
      <p:pic>
        <p:nvPicPr>
          <p:cNvPr id="8" name="Picture 7">
            <a:extLst>
              <a:ext uri="{FF2B5EF4-FFF2-40B4-BE49-F238E27FC236}">
                <a16:creationId xmlns:a16="http://schemas.microsoft.com/office/drawing/2014/main" id="{04F56FCC-EFAC-418A-CC66-2D25BFD69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404" y="176334"/>
            <a:ext cx="10427034" cy="597348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08D366D-EB08-BFB0-24E5-CA6091E8570F}"/>
              </a:ext>
            </a:extLst>
          </p:cNvPr>
          <p:cNvSpPr txBox="1"/>
          <p:nvPr/>
        </p:nvSpPr>
        <p:spPr>
          <a:xfrm>
            <a:off x="1515415" y="3429000"/>
            <a:ext cx="3892607" cy="1754326"/>
          </a:xfrm>
          <a:prstGeom prst="rect">
            <a:avLst/>
          </a:prstGeom>
          <a:noFill/>
        </p:spPr>
        <p:txBody>
          <a:bodyPr wrap="square">
            <a:spAutoFit/>
          </a:bodyPr>
          <a:lstStyle/>
          <a:p>
            <a:pPr marL="0" indent="0">
              <a:buFont typeface="Arial" panose="020B0604020202020204" pitchFamily="34" charset="0"/>
              <a:buNone/>
            </a:pPr>
            <a:r>
              <a:rPr lang="en-US" sz="3600" b="1" cap="none" dirty="0"/>
              <a:t>What technology</a:t>
            </a:r>
            <a:endParaRPr lang="en-US" sz="3600" b="1" dirty="0"/>
          </a:p>
          <a:p>
            <a:pPr marL="0" indent="0">
              <a:buFont typeface="Arial" panose="020B0604020202020204" pitchFamily="34" charset="0"/>
              <a:buNone/>
            </a:pPr>
            <a:r>
              <a:rPr lang="en-US" sz="3600" b="1" cap="none" dirty="0"/>
              <a:t>can reliably image from 0 to </a:t>
            </a:r>
            <a:r>
              <a:rPr lang="en-US" sz="3600" b="1" dirty="0"/>
              <a:t>100</a:t>
            </a:r>
            <a:r>
              <a:rPr lang="en-US" sz="3600" b="1" cap="none" dirty="0"/>
              <a:t> ft?</a:t>
            </a:r>
            <a:endParaRPr lang="en-US" sz="3600" u="sng" dirty="0"/>
          </a:p>
        </p:txBody>
      </p:sp>
      <p:sp>
        <p:nvSpPr>
          <p:cNvPr id="6" name="Rectangle 5">
            <a:extLst>
              <a:ext uri="{FF2B5EF4-FFF2-40B4-BE49-F238E27FC236}">
                <a16:creationId xmlns:a16="http://schemas.microsoft.com/office/drawing/2014/main" id="{230FE83C-5DFA-0CF7-D501-E9B8AC50B919}"/>
              </a:ext>
            </a:extLst>
          </p:cNvPr>
          <p:cNvSpPr/>
          <p:nvPr/>
        </p:nvSpPr>
        <p:spPr>
          <a:xfrm>
            <a:off x="1097404" y="177141"/>
            <a:ext cx="10427034" cy="597348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7144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98496" y="347888"/>
            <a:ext cx="10364451" cy="747946"/>
          </a:xfrm>
        </p:spPr>
        <p:txBody>
          <a:bodyPr anchor="t">
            <a:normAutofit/>
          </a:bodyPr>
          <a:lstStyle/>
          <a:p>
            <a:r>
              <a:rPr lang="en-US" b="1" dirty="0">
                <a:effectLst>
                  <a:outerShdw blurRad="38100" dist="63500" dir="2700000" algn="tl">
                    <a:schemeClr val="bg1">
                      <a:alpha val="43000"/>
                    </a:schemeClr>
                  </a:outerShdw>
                </a:effectLst>
              </a:rPr>
              <a:t>Low Cost - Large Scale  - Bedrock mapping </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1263874"/>
            <a:ext cx="4912832" cy="4946022"/>
          </a:xfrm>
        </p:spPr>
        <p:txBody>
          <a:bodyPr>
            <a:normAutofit lnSpcReduction="1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Industrial site near Los Angeles, CA that was experiencing the migration of </a:t>
            </a:r>
            <a:r>
              <a:rPr lang="en-US" sz="1800" b="1" u="sng" cap="none" dirty="0"/>
              <a:t>contaminated groundwater</a:t>
            </a:r>
            <a:r>
              <a:rPr lang="en-US" sz="1800" b="1" cap="none" dirty="0"/>
              <a:t> through the shallow bedrock</a:t>
            </a:r>
          </a:p>
          <a:p>
            <a:r>
              <a:rPr lang="en-US" sz="1800" b="1" cap="none" dirty="0">
                <a:solidFill>
                  <a:schemeClr val="tx1"/>
                </a:solidFill>
              </a:rPr>
              <a:t>21,300 linear ft of MASW data were collected </a:t>
            </a:r>
            <a:r>
              <a:rPr lang="en-US" sz="1800" b="1" u="sng" cap="none" dirty="0">
                <a:solidFill>
                  <a:schemeClr val="tx1"/>
                </a:solidFill>
              </a:rPr>
              <a:t>on concrete &amp; asphalt roads</a:t>
            </a:r>
            <a:r>
              <a:rPr lang="en-US" sz="1800" b="1" cap="none" dirty="0">
                <a:solidFill>
                  <a:schemeClr val="tx1"/>
                </a:solidFill>
              </a:rPr>
              <a:t> within the approx. 500-acre site boundaries (</a:t>
            </a:r>
            <a:r>
              <a:rPr lang="en-US" sz="1400" b="1" i="1" cap="none" dirty="0">
                <a:solidFill>
                  <a:schemeClr val="tx1"/>
                </a:solidFill>
              </a:rPr>
              <a:t>black lines on map</a:t>
            </a:r>
            <a:r>
              <a:rPr lang="en-US" sz="1800" b="1" cap="none" dirty="0">
                <a:solidFill>
                  <a:schemeClr val="tx1"/>
                </a:solidFill>
              </a:rPr>
              <a:t>) Inside of 3 field days. </a:t>
            </a:r>
          </a:p>
          <a:p>
            <a:r>
              <a:rPr lang="en-US" sz="1800" b="1" cap="none" dirty="0"/>
              <a:t>Top of competent &amp; weathered bedrock were interpreted from the MASW data, which were used to </a:t>
            </a:r>
            <a:r>
              <a:rPr lang="en-US" sz="1800" b="1" u="sng" cap="none" dirty="0"/>
              <a:t>guide future invasive sampling</a:t>
            </a:r>
            <a:r>
              <a:rPr lang="en-US" sz="1800" b="1" cap="none" dirty="0"/>
              <a:t> to assist in environmental remediation at the site. </a:t>
            </a:r>
            <a:r>
              <a:rPr lang="en-US" sz="1800" b="1" cap="none" dirty="0">
                <a:solidFill>
                  <a:srgbClr val="FF0000"/>
                </a:solidFill>
              </a:rPr>
              <a:t>The data coverage is beyond what is possible with drilling at any price.</a:t>
            </a:r>
            <a:endParaRPr lang="en-US" sz="1800" cap="none" dirty="0">
              <a:solidFill>
                <a:srgbClr val="FF0000"/>
              </a:solidFill>
            </a:endParaRPr>
          </a:p>
          <a:p>
            <a:endParaRPr lang="en-US" cap="none" dirty="0">
              <a:solidFill>
                <a:schemeClr val="tx1"/>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C917F99A-FA4B-7254-260D-3D3B345E4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256" y="1388196"/>
            <a:ext cx="6501723" cy="485128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F74CEB1-0FC8-61E6-F2E3-DF06E8083F3B}"/>
              </a:ext>
            </a:extLst>
          </p:cNvPr>
          <p:cNvPicPr>
            <a:picLocks noChangeAspect="1"/>
          </p:cNvPicPr>
          <p:nvPr/>
        </p:nvPicPr>
        <p:blipFill rotWithShape="1">
          <a:blip r:embed="rId4">
            <a:extLst>
              <a:ext uri="{28A0092B-C50C-407E-A947-70E740481C1C}">
                <a14:useLocalDpi xmlns:a14="http://schemas.microsoft.com/office/drawing/2010/main" val="0"/>
              </a:ext>
            </a:extLst>
          </a:blip>
          <a:srcRect l="54523" t="64654" r="11945" b="4277"/>
          <a:stretch/>
        </p:blipFill>
        <p:spPr>
          <a:xfrm>
            <a:off x="8557404" y="4435882"/>
            <a:ext cx="2805543" cy="1516345"/>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54289E97-ABA0-43A2-AE39-64FF03E88A77}"/>
              </a:ext>
            </a:extLst>
          </p:cNvPr>
          <p:cNvSpPr txBox="1"/>
          <p:nvPr/>
        </p:nvSpPr>
        <p:spPr>
          <a:xfrm>
            <a:off x="9898575" y="5070943"/>
            <a:ext cx="1294661" cy="246221"/>
          </a:xfrm>
          <a:prstGeom prst="rect">
            <a:avLst/>
          </a:prstGeom>
          <a:noFill/>
        </p:spPr>
        <p:txBody>
          <a:bodyPr wrap="square" rtlCol="0">
            <a:spAutoFit/>
          </a:bodyPr>
          <a:lstStyle/>
          <a:p>
            <a:pPr algn="ctr"/>
            <a:r>
              <a:rPr lang="en-US" sz="1000" b="1" dirty="0">
                <a:solidFill>
                  <a:schemeClr val="bg1"/>
                </a:solidFill>
              </a:rPr>
              <a:t>Competent Rock</a:t>
            </a:r>
          </a:p>
        </p:txBody>
      </p:sp>
      <p:sp>
        <p:nvSpPr>
          <p:cNvPr id="13" name="Freeform: Shape 12">
            <a:extLst>
              <a:ext uri="{FF2B5EF4-FFF2-40B4-BE49-F238E27FC236}">
                <a16:creationId xmlns:a16="http://schemas.microsoft.com/office/drawing/2014/main" id="{BA182B82-31E2-3846-A258-64C99B2582F8}"/>
              </a:ext>
            </a:extLst>
          </p:cNvPr>
          <p:cNvSpPr/>
          <p:nvPr/>
        </p:nvSpPr>
        <p:spPr>
          <a:xfrm>
            <a:off x="8758362" y="5074613"/>
            <a:ext cx="2401294" cy="82119"/>
          </a:xfrm>
          <a:custGeom>
            <a:avLst/>
            <a:gdLst>
              <a:gd name="connsiteX0" fmla="*/ 0 w 2401294"/>
              <a:gd name="connsiteY0" fmla="*/ 38076 h 82119"/>
              <a:gd name="connsiteX1" fmla="*/ 119269 w 2401294"/>
              <a:gd name="connsiteY1" fmla="*/ 61930 h 82119"/>
              <a:gd name="connsiteX2" fmla="*/ 206734 w 2401294"/>
              <a:gd name="connsiteY2" fmla="*/ 30124 h 82119"/>
              <a:gd name="connsiteX3" fmla="*/ 337930 w 2401294"/>
              <a:gd name="connsiteY3" fmla="*/ 57954 h 82119"/>
              <a:gd name="connsiteX4" fmla="*/ 489005 w 2401294"/>
              <a:gd name="connsiteY4" fmla="*/ 81808 h 82119"/>
              <a:gd name="connsiteX5" fmla="*/ 755374 w 2401294"/>
              <a:gd name="connsiteY5" fmla="*/ 69881 h 82119"/>
              <a:gd name="connsiteX6" fmla="*/ 854765 w 2401294"/>
              <a:gd name="connsiteY6" fmla="*/ 46027 h 82119"/>
              <a:gd name="connsiteX7" fmla="*/ 902473 w 2401294"/>
              <a:gd name="connsiteY7" fmla="*/ 14222 h 82119"/>
              <a:gd name="connsiteX8" fmla="*/ 978010 w 2401294"/>
              <a:gd name="connsiteY8" fmla="*/ 34100 h 82119"/>
              <a:gd name="connsiteX9" fmla="*/ 1101255 w 2401294"/>
              <a:gd name="connsiteY9" fmla="*/ 69881 h 82119"/>
              <a:gd name="connsiteX10" fmla="*/ 1260281 w 2401294"/>
              <a:gd name="connsiteY10" fmla="*/ 50003 h 82119"/>
              <a:gd name="connsiteX11" fmla="*/ 1463040 w 2401294"/>
              <a:gd name="connsiteY11" fmla="*/ 34100 h 82119"/>
              <a:gd name="connsiteX12" fmla="*/ 1602188 w 2401294"/>
              <a:gd name="connsiteY12" fmla="*/ 14222 h 82119"/>
              <a:gd name="connsiteX13" fmla="*/ 1701579 w 2401294"/>
              <a:gd name="connsiteY13" fmla="*/ 18197 h 82119"/>
              <a:gd name="connsiteX14" fmla="*/ 1848678 w 2401294"/>
              <a:gd name="connsiteY14" fmla="*/ 38076 h 82119"/>
              <a:gd name="connsiteX15" fmla="*/ 1932167 w 2401294"/>
              <a:gd name="connsiteY15" fmla="*/ 61930 h 82119"/>
              <a:gd name="connsiteX16" fmla="*/ 2079266 w 2401294"/>
              <a:gd name="connsiteY16" fmla="*/ 57954 h 82119"/>
              <a:gd name="connsiteX17" fmla="*/ 2250219 w 2401294"/>
              <a:gd name="connsiteY17" fmla="*/ 26149 h 82119"/>
              <a:gd name="connsiteX18" fmla="*/ 2329732 w 2401294"/>
              <a:gd name="connsiteY18" fmla="*/ 2295 h 82119"/>
              <a:gd name="connsiteX19" fmla="*/ 2401294 w 2401294"/>
              <a:gd name="connsiteY19" fmla="*/ 2295 h 8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1294" h="82119">
                <a:moveTo>
                  <a:pt x="0" y="38076"/>
                </a:moveTo>
                <a:cubicBezTo>
                  <a:pt x="42406" y="50665"/>
                  <a:pt x="84813" y="63255"/>
                  <a:pt x="119269" y="61930"/>
                </a:cubicBezTo>
                <a:cubicBezTo>
                  <a:pt x="153725" y="60605"/>
                  <a:pt x="170291" y="30787"/>
                  <a:pt x="206734" y="30124"/>
                </a:cubicBezTo>
                <a:cubicBezTo>
                  <a:pt x="243177" y="29461"/>
                  <a:pt x="290885" y="49340"/>
                  <a:pt x="337930" y="57954"/>
                </a:cubicBezTo>
                <a:cubicBezTo>
                  <a:pt x="384975" y="66568"/>
                  <a:pt x="419431" y="79820"/>
                  <a:pt x="489005" y="81808"/>
                </a:cubicBezTo>
                <a:cubicBezTo>
                  <a:pt x="558579" y="83796"/>
                  <a:pt x="694414" y="75845"/>
                  <a:pt x="755374" y="69881"/>
                </a:cubicBezTo>
                <a:cubicBezTo>
                  <a:pt x="816334" y="63917"/>
                  <a:pt x="830249" y="55303"/>
                  <a:pt x="854765" y="46027"/>
                </a:cubicBezTo>
                <a:cubicBezTo>
                  <a:pt x="879281" y="36751"/>
                  <a:pt x="881932" y="16210"/>
                  <a:pt x="902473" y="14222"/>
                </a:cubicBezTo>
                <a:cubicBezTo>
                  <a:pt x="923014" y="12234"/>
                  <a:pt x="944880" y="24823"/>
                  <a:pt x="978010" y="34100"/>
                </a:cubicBezTo>
                <a:cubicBezTo>
                  <a:pt x="1011140" y="43377"/>
                  <a:pt x="1054210" y="67231"/>
                  <a:pt x="1101255" y="69881"/>
                </a:cubicBezTo>
                <a:cubicBezTo>
                  <a:pt x="1148300" y="72532"/>
                  <a:pt x="1199983" y="55967"/>
                  <a:pt x="1260281" y="50003"/>
                </a:cubicBezTo>
                <a:cubicBezTo>
                  <a:pt x="1320579" y="44039"/>
                  <a:pt x="1406056" y="40064"/>
                  <a:pt x="1463040" y="34100"/>
                </a:cubicBezTo>
                <a:cubicBezTo>
                  <a:pt x="1520025" y="28136"/>
                  <a:pt x="1562432" y="16872"/>
                  <a:pt x="1602188" y="14222"/>
                </a:cubicBezTo>
                <a:cubicBezTo>
                  <a:pt x="1641944" y="11572"/>
                  <a:pt x="1660497" y="14221"/>
                  <a:pt x="1701579" y="18197"/>
                </a:cubicBezTo>
                <a:cubicBezTo>
                  <a:pt x="1742661" y="22173"/>
                  <a:pt x="1810247" y="30787"/>
                  <a:pt x="1848678" y="38076"/>
                </a:cubicBezTo>
                <a:cubicBezTo>
                  <a:pt x="1887109" y="45365"/>
                  <a:pt x="1893736" y="58617"/>
                  <a:pt x="1932167" y="61930"/>
                </a:cubicBezTo>
                <a:cubicBezTo>
                  <a:pt x="1970598" y="65243"/>
                  <a:pt x="2026257" y="63918"/>
                  <a:pt x="2079266" y="57954"/>
                </a:cubicBezTo>
                <a:cubicBezTo>
                  <a:pt x="2132275" y="51991"/>
                  <a:pt x="2208475" y="35425"/>
                  <a:pt x="2250219" y="26149"/>
                </a:cubicBezTo>
                <a:cubicBezTo>
                  <a:pt x="2291963" y="16873"/>
                  <a:pt x="2304553" y="6271"/>
                  <a:pt x="2329732" y="2295"/>
                </a:cubicBezTo>
                <a:cubicBezTo>
                  <a:pt x="2354911" y="-1681"/>
                  <a:pt x="2378102" y="307"/>
                  <a:pt x="2401294" y="2295"/>
                </a:cubicBezTo>
              </a:path>
            </a:pathLst>
          </a:cu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1588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04440" y="291207"/>
            <a:ext cx="10364451" cy="656594"/>
          </a:xfrm>
        </p:spPr>
        <p:txBody>
          <a:bodyPr anchor="t">
            <a:noAutofit/>
          </a:bodyPr>
          <a:lstStyle/>
          <a:p>
            <a:r>
              <a:rPr lang="en-US" b="1" dirty="0"/>
              <a:t>Hazard Screening of Crane “Walks”</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0" y="1263650"/>
            <a:ext cx="3641725" cy="4814933"/>
          </a:xfrm>
        </p:spPr>
        <p:txBody>
          <a:bodyPr>
            <a:normAutofit fontScale="850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Renewables are HOT. WIND is up and going. Cranes are in a BIG HURRY.</a:t>
            </a:r>
          </a:p>
          <a:p>
            <a:r>
              <a:rPr lang="en-US" sz="1800" b="1" cap="none" dirty="0"/>
              <a:t>Once the 3 man crane assembly team has the largest walking crane on earth assembled ( 3 days min) they do not like to dissemble them. </a:t>
            </a:r>
            <a:endParaRPr lang="en-US" sz="1800" b="1" u="sng" cap="none" dirty="0"/>
          </a:p>
          <a:p>
            <a:r>
              <a:rPr lang="en-US" sz="1800" b="1" cap="none" dirty="0"/>
              <a:t>As a result the erection team attempt to walk the crane - tower up - from lift pad to lift pad. This is when the crane is most exposed. If the ground fails the crane topples.</a:t>
            </a:r>
            <a:endParaRPr lang="en-US" sz="2100" b="1" cap="none" dirty="0">
              <a:solidFill>
                <a:srgbClr val="FF0000"/>
              </a:solidFill>
            </a:endParaRPr>
          </a:p>
          <a:p>
            <a:r>
              <a:rPr lang="en-US" sz="1800" b="1" cap="none" dirty="0"/>
              <a:t>MASW taken continuously along the crane “walk” provide the affordable continuous protection to constantly screen for low strength soils like Peat below the crane tracks </a:t>
            </a:r>
            <a:r>
              <a:rPr lang="en-US" sz="1800" b="1" cap="none" dirty="0">
                <a:solidFill>
                  <a:srgbClr val="C00000"/>
                </a:solidFill>
              </a:rPr>
              <a:t>in a way drilling could not</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D4BF59F3-1A78-986A-F00A-6559B9F0B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002" y="1182631"/>
            <a:ext cx="7389224" cy="5060422"/>
          </a:xfrm>
          <a:prstGeom prst="rect">
            <a:avLst/>
          </a:prstGeom>
        </p:spPr>
      </p:pic>
      <p:sp>
        <p:nvSpPr>
          <p:cNvPr id="14" name="Freeform: Shape 13">
            <a:extLst>
              <a:ext uri="{FF2B5EF4-FFF2-40B4-BE49-F238E27FC236}">
                <a16:creationId xmlns:a16="http://schemas.microsoft.com/office/drawing/2014/main" id="{56B053A7-0C81-55FA-E091-2B62DE933449}"/>
              </a:ext>
            </a:extLst>
          </p:cNvPr>
          <p:cNvSpPr/>
          <p:nvPr/>
        </p:nvSpPr>
        <p:spPr>
          <a:xfrm>
            <a:off x="4746171" y="1564591"/>
            <a:ext cx="6522720" cy="255500"/>
          </a:xfrm>
          <a:custGeom>
            <a:avLst/>
            <a:gdLst>
              <a:gd name="connsiteX0" fmla="*/ 0 w 6522720"/>
              <a:gd name="connsiteY0" fmla="*/ 55203 h 255500"/>
              <a:gd name="connsiteX1" fmla="*/ 304800 w 6522720"/>
              <a:gd name="connsiteY1" fmla="*/ 98746 h 255500"/>
              <a:gd name="connsiteX2" fmla="*/ 714103 w 6522720"/>
              <a:gd name="connsiteY2" fmla="*/ 116163 h 255500"/>
              <a:gd name="connsiteX3" fmla="*/ 1288869 w 6522720"/>
              <a:gd name="connsiteY3" fmla="*/ 133580 h 255500"/>
              <a:gd name="connsiteX4" fmla="*/ 1541418 w 6522720"/>
              <a:gd name="connsiteY4" fmla="*/ 133580 h 255500"/>
              <a:gd name="connsiteX5" fmla="*/ 2177143 w 6522720"/>
              <a:gd name="connsiteY5" fmla="*/ 150998 h 255500"/>
              <a:gd name="connsiteX6" fmla="*/ 2934789 w 6522720"/>
              <a:gd name="connsiteY6" fmla="*/ 194540 h 255500"/>
              <a:gd name="connsiteX7" fmla="*/ 3291840 w 6522720"/>
              <a:gd name="connsiteY7" fmla="*/ 63912 h 255500"/>
              <a:gd name="connsiteX8" fmla="*/ 3335383 w 6522720"/>
              <a:gd name="connsiteY8" fmla="*/ 2952 h 255500"/>
              <a:gd name="connsiteX9" fmla="*/ 3936275 w 6522720"/>
              <a:gd name="connsiteY9" fmla="*/ 29078 h 255500"/>
              <a:gd name="connsiteX10" fmla="*/ 5756366 w 6522720"/>
              <a:gd name="connsiteY10" fmla="*/ 194540 h 255500"/>
              <a:gd name="connsiteX11" fmla="*/ 6522720 w 6522720"/>
              <a:gd name="connsiteY11" fmla="*/ 255500 h 25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22720" h="255500">
                <a:moveTo>
                  <a:pt x="0" y="55203"/>
                </a:moveTo>
                <a:cubicBezTo>
                  <a:pt x="92891" y="71894"/>
                  <a:pt x="185783" y="88586"/>
                  <a:pt x="304800" y="98746"/>
                </a:cubicBezTo>
                <a:cubicBezTo>
                  <a:pt x="423817" y="108906"/>
                  <a:pt x="714103" y="116163"/>
                  <a:pt x="714103" y="116163"/>
                </a:cubicBezTo>
                <a:lnTo>
                  <a:pt x="1288869" y="133580"/>
                </a:lnTo>
                <a:cubicBezTo>
                  <a:pt x="1426755" y="136483"/>
                  <a:pt x="1541418" y="133580"/>
                  <a:pt x="1541418" y="133580"/>
                </a:cubicBezTo>
                <a:lnTo>
                  <a:pt x="2177143" y="150998"/>
                </a:lnTo>
                <a:cubicBezTo>
                  <a:pt x="2409371" y="161158"/>
                  <a:pt x="2749006" y="209054"/>
                  <a:pt x="2934789" y="194540"/>
                </a:cubicBezTo>
                <a:cubicBezTo>
                  <a:pt x="3120572" y="180026"/>
                  <a:pt x="3225074" y="95843"/>
                  <a:pt x="3291840" y="63912"/>
                </a:cubicBezTo>
                <a:cubicBezTo>
                  <a:pt x="3358606" y="31981"/>
                  <a:pt x="3227977" y="8758"/>
                  <a:pt x="3335383" y="2952"/>
                </a:cubicBezTo>
                <a:cubicBezTo>
                  <a:pt x="3442789" y="-2854"/>
                  <a:pt x="3532778" y="-2853"/>
                  <a:pt x="3936275" y="29078"/>
                </a:cubicBezTo>
                <a:cubicBezTo>
                  <a:pt x="4339772" y="61009"/>
                  <a:pt x="5756366" y="194540"/>
                  <a:pt x="5756366" y="194540"/>
                </a:cubicBezTo>
                <a:lnTo>
                  <a:pt x="6522720" y="2555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DE81FA72-4F1B-F6D7-1914-80C3E13F6BDD}"/>
              </a:ext>
            </a:extLst>
          </p:cNvPr>
          <p:cNvSpPr/>
          <p:nvPr/>
        </p:nvSpPr>
        <p:spPr>
          <a:xfrm>
            <a:off x="7846423" y="2593864"/>
            <a:ext cx="3152503" cy="741519"/>
          </a:xfrm>
          <a:custGeom>
            <a:avLst/>
            <a:gdLst>
              <a:gd name="connsiteX0" fmla="*/ 3152503 w 3152503"/>
              <a:gd name="connsiteY0" fmla="*/ 741519 h 741519"/>
              <a:gd name="connsiteX1" fmla="*/ 2769326 w 3152503"/>
              <a:gd name="connsiteY1" fmla="*/ 515096 h 741519"/>
              <a:gd name="connsiteX2" fmla="*/ 2272937 w 3152503"/>
              <a:gd name="connsiteY2" fmla="*/ 445427 h 741519"/>
              <a:gd name="connsiteX3" fmla="*/ 1584960 w 3152503"/>
              <a:gd name="connsiteY3" fmla="*/ 340925 h 741519"/>
              <a:gd name="connsiteX4" fmla="*/ 1297577 w 3152503"/>
              <a:gd name="connsiteY4" fmla="*/ 279965 h 741519"/>
              <a:gd name="connsiteX5" fmla="*/ 809897 w 3152503"/>
              <a:gd name="connsiteY5" fmla="*/ 140627 h 741519"/>
              <a:gd name="connsiteX6" fmla="*/ 444137 w 3152503"/>
              <a:gd name="connsiteY6" fmla="*/ 18707 h 741519"/>
              <a:gd name="connsiteX7" fmla="*/ 95794 w 3152503"/>
              <a:gd name="connsiteY7" fmla="*/ 1290 h 741519"/>
              <a:gd name="connsiteX8" fmla="*/ 0 w 3152503"/>
              <a:gd name="connsiteY8" fmla="*/ 27416 h 74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503" h="741519">
                <a:moveTo>
                  <a:pt x="3152503" y="741519"/>
                </a:moveTo>
                <a:cubicBezTo>
                  <a:pt x="3034211" y="652982"/>
                  <a:pt x="2915920" y="564445"/>
                  <a:pt x="2769326" y="515096"/>
                </a:cubicBezTo>
                <a:cubicBezTo>
                  <a:pt x="2622732" y="465747"/>
                  <a:pt x="2272937" y="445427"/>
                  <a:pt x="2272937" y="445427"/>
                </a:cubicBezTo>
                <a:lnTo>
                  <a:pt x="1584960" y="340925"/>
                </a:lnTo>
                <a:cubicBezTo>
                  <a:pt x="1422400" y="313348"/>
                  <a:pt x="1426754" y="313348"/>
                  <a:pt x="1297577" y="279965"/>
                </a:cubicBezTo>
                <a:cubicBezTo>
                  <a:pt x="1168400" y="246582"/>
                  <a:pt x="952137" y="184170"/>
                  <a:pt x="809897" y="140627"/>
                </a:cubicBezTo>
                <a:cubicBezTo>
                  <a:pt x="667657" y="97084"/>
                  <a:pt x="563154" y="41930"/>
                  <a:pt x="444137" y="18707"/>
                </a:cubicBezTo>
                <a:cubicBezTo>
                  <a:pt x="325120" y="-4516"/>
                  <a:pt x="169817" y="-161"/>
                  <a:pt x="95794" y="1290"/>
                </a:cubicBezTo>
                <a:cubicBezTo>
                  <a:pt x="21771" y="2741"/>
                  <a:pt x="10885" y="15078"/>
                  <a:pt x="0" y="27416"/>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1378DA46-B85E-A193-2F66-78570E7F920C}"/>
              </a:ext>
            </a:extLst>
          </p:cNvPr>
          <p:cNvSpPr/>
          <p:nvPr/>
        </p:nvSpPr>
        <p:spPr>
          <a:xfrm>
            <a:off x="6818811" y="2595154"/>
            <a:ext cx="905692" cy="34835"/>
          </a:xfrm>
          <a:custGeom>
            <a:avLst/>
            <a:gdLst>
              <a:gd name="connsiteX0" fmla="*/ 905692 w 905692"/>
              <a:gd name="connsiteY0" fmla="*/ 0 h 34835"/>
              <a:gd name="connsiteX1" fmla="*/ 522515 w 905692"/>
              <a:gd name="connsiteY1" fmla="*/ 8709 h 34835"/>
              <a:gd name="connsiteX2" fmla="*/ 200298 w 905692"/>
              <a:gd name="connsiteY2" fmla="*/ 8709 h 34835"/>
              <a:gd name="connsiteX3" fmla="*/ 0 w 905692"/>
              <a:gd name="connsiteY3" fmla="*/ 34835 h 34835"/>
              <a:gd name="connsiteX4" fmla="*/ 0 w 905692"/>
              <a:gd name="connsiteY4" fmla="*/ 34835 h 3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692" h="34835">
                <a:moveTo>
                  <a:pt x="905692" y="0"/>
                </a:moveTo>
                <a:lnTo>
                  <a:pt x="522515" y="8709"/>
                </a:lnTo>
                <a:cubicBezTo>
                  <a:pt x="404949" y="10161"/>
                  <a:pt x="287384" y="4355"/>
                  <a:pt x="200298" y="8709"/>
                </a:cubicBezTo>
                <a:cubicBezTo>
                  <a:pt x="113212" y="13063"/>
                  <a:pt x="0" y="34835"/>
                  <a:pt x="0" y="34835"/>
                </a:cubicBezTo>
                <a:lnTo>
                  <a:pt x="0" y="34835"/>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4546356-EFDA-9A6A-5358-1F3984622240}"/>
              </a:ext>
            </a:extLst>
          </p:cNvPr>
          <p:cNvSpPr/>
          <p:nvPr/>
        </p:nvSpPr>
        <p:spPr>
          <a:xfrm>
            <a:off x="5237165" y="2690949"/>
            <a:ext cx="1346515" cy="400594"/>
          </a:xfrm>
          <a:custGeom>
            <a:avLst/>
            <a:gdLst>
              <a:gd name="connsiteX0" fmla="*/ 1346515 w 1346515"/>
              <a:gd name="connsiteY0" fmla="*/ 0 h 400594"/>
              <a:gd name="connsiteX1" fmla="*/ 1050424 w 1346515"/>
              <a:gd name="connsiteY1" fmla="*/ 60960 h 400594"/>
              <a:gd name="connsiteX2" fmla="*/ 641121 w 1346515"/>
              <a:gd name="connsiteY2" fmla="*/ 174171 h 400594"/>
              <a:gd name="connsiteX3" fmla="*/ 92481 w 1346515"/>
              <a:gd name="connsiteY3" fmla="*/ 339634 h 400594"/>
              <a:gd name="connsiteX4" fmla="*/ 5395 w 1346515"/>
              <a:gd name="connsiteY4" fmla="*/ 400594 h 40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515" h="400594">
                <a:moveTo>
                  <a:pt x="1346515" y="0"/>
                </a:moveTo>
                <a:cubicBezTo>
                  <a:pt x="1257252" y="15966"/>
                  <a:pt x="1167990" y="31932"/>
                  <a:pt x="1050424" y="60960"/>
                </a:cubicBezTo>
                <a:cubicBezTo>
                  <a:pt x="932858" y="89989"/>
                  <a:pt x="641121" y="174171"/>
                  <a:pt x="641121" y="174171"/>
                </a:cubicBezTo>
                <a:cubicBezTo>
                  <a:pt x="481464" y="220617"/>
                  <a:pt x="198435" y="301897"/>
                  <a:pt x="92481" y="339634"/>
                </a:cubicBezTo>
                <a:cubicBezTo>
                  <a:pt x="-13473" y="377371"/>
                  <a:pt x="-4039" y="388982"/>
                  <a:pt x="5395" y="400594"/>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5E8F25E1-33FA-6DA2-E4AC-F31FB1F61D5A}"/>
              </a:ext>
            </a:extLst>
          </p:cNvPr>
          <p:cNvSpPr/>
          <p:nvPr/>
        </p:nvSpPr>
        <p:spPr>
          <a:xfrm>
            <a:off x="3918857" y="3222171"/>
            <a:ext cx="1071154" cy="2403566"/>
          </a:xfrm>
          <a:custGeom>
            <a:avLst/>
            <a:gdLst>
              <a:gd name="connsiteX0" fmla="*/ 1071154 w 1071154"/>
              <a:gd name="connsiteY0" fmla="*/ 0 h 2403566"/>
              <a:gd name="connsiteX1" fmla="*/ 914400 w 1071154"/>
              <a:gd name="connsiteY1" fmla="*/ 235132 h 2403566"/>
              <a:gd name="connsiteX2" fmla="*/ 827314 w 1071154"/>
              <a:gd name="connsiteY2" fmla="*/ 531223 h 2403566"/>
              <a:gd name="connsiteX3" fmla="*/ 748937 w 1071154"/>
              <a:gd name="connsiteY3" fmla="*/ 731520 h 2403566"/>
              <a:gd name="connsiteX4" fmla="*/ 722812 w 1071154"/>
              <a:gd name="connsiteY4" fmla="*/ 940526 h 2403566"/>
              <a:gd name="connsiteX5" fmla="*/ 679269 w 1071154"/>
              <a:gd name="connsiteY5" fmla="*/ 1306286 h 2403566"/>
              <a:gd name="connsiteX6" fmla="*/ 522514 w 1071154"/>
              <a:gd name="connsiteY6" fmla="*/ 1689463 h 2403566"/>
              <a:gd name="connsiteX7" fmla="*/ 261257 w 1071154"/>
              <a:gd name="connsiteY7" fmla="*/ 2098766 h 2403566"/>
              <a:gd name="connsiteX8" fmla="*/ 0 w 1071154"/>
              <a:gd name="connsiteY8" fmla="*/ 2403566 h 240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154" h="2403566">
                <a:moveTo>
                  <a:pt x="1071154" y="0"/>
                </a:moveTo>
                <a:cubicBezTo>
                  <a:pt x="1013097" y="73297"/>
                  <a:pt x="955040" y="146595"/>
                  <a:pt x="914400" y="235132"/>
                </a:cubicBezTo>
                <a:cubicBezTo>
                  <a:pt x="873760" y="323669"/>
                  <a:pt x="854891" y="448492"/>
                  <a:pt x="827314" y="531223"/>
                </a:cubicBezTo>
                <a:cubicBezTo>
                  <a:pt x="799737" y="613954"/>
                  <a:pt x="766354" y="663303"/>
                  <a:pt x="748937" y="731520"/>
                </a:cubicBezTo>
                <a:cubicBezTo>
                  <a:pt x="731520" y="799737"/>
                  <a:pt x="734423" y="844732"/>
                  <a:pt x="722812" y="940526"/>
                </a:cubicBezTo>
                <a:cubicBezTo>
                  <a:pt x="711201" y="1036320"/>
                  <a:pt x="712652" y="1181463"/>
                  <a:pt x="679269" y="1306286"/>
                </a:cubicBezTo>
                <a:cubicBezTo>
                  <a:pt x="645886" y="1431109"/>
                  <a:pt x="592183" y="1557383"/>
                  <a:pt x="522514" y="1689463"/>
                </a:cubicBezTo>
                <a:cubicBezTo>
                  <a:pt x="452845" y="1821543"/>
                  <a:pt x="348343" y="1979749"/>
                  <a:pt x="261257" y="2098766"/>
                </a:cubicBezTo>
                <a:cubicBezTo>
                  <a:pt x="174171" y="2217783"/>
                  <a:pt x="87085" y="2310674"/>
                  <a:pt x="0" y="2403566"/>
                </a:cubicBez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BED2187-A7B6-7331-5772-A261BDC0C466}"/>
              </a:ext>
            </a:extLst>
          </p:cNvPr>
          <p:cNvSpPr/>
          <p:nvPr/>
        </p:nvSpPr>
        <p:spPr>
          <a:xfrm>
            <a:off x="5033554" y="5364480"/>
            <a:ext cx="2177143" cy="844731"/>
          </a:xfrm>
          <a:custGeom>
            <a:avLst/>
            <a:gdLst>
              <a:gd name="connsiteX0" fmla="*/ 0 w 2177143"/>
              <a:gd name="connsiteY0" fmla="*/ 844731 h 844731"/>
              <a:gd name="connsiteX1" fmla="*/ 644435 w 2177143"/>
              <a:gd name="connsiteY1" fmla="*/ 487680 h 844731"/>
              <a:gd name="connsiteX2" fmla="*/ 975360 w 2177143"/>
              <a:gd name="connsiteY2" fmla="*/ 330926 h 844731"/>
              <a:gd name="connsiteX3" fmla="*/ 1393372 w 2177143"/>
              <a:gd name="connsiteY3" fmla="*/ 95794 h 844731"/>
              <a:gd name="connsiteX4" fmla="*/ 1802675 w 2177143"/>
              <a:gd name="connsiteY4" fmla="*/ 69669 h 844731"/>
              <a:gd name="connsiteX5" fmla="*/ 2177143 w 2177143"/>
              <a:gd name="connsiteY5" fmla="*/ 0 h 84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7143" h="844731">
                <a:moveTo>
                  <a:pt x="0" y="844731"/>
                </a:moveTo>
                <a:lnTo>
                  <a:pt x="644435" y="487680"/>
                </a:lnTo>
                <a:cubicBezTo>
                  <a:pt x="806995" y="402046"/>
                  <a:pt x="850537" y="396240"/>
                  <a:pt x="975360" y="330926"/>
                </a:cubicBezTo>
                <a:cubicBezTo>
                  <a:pt x="1100183" y="265612"/>
                  <a:pt x="1255486" y="139337"/>
                  <a:pt x="1393372" y="95794"/>
                </a:cubicBezTo>
                <a:cubicBezTo>
                  <a:pt x="1531258" y="52251"/>
                  <a:pt x="1672047" y="85635"/>
                  <a:pt x="1802675" y="69669"/>
                </a:cubicBezTo>
                <a:cubicBezTo>
                  <a:pt x="1933303" y="53703"/>
                  <a:pt x="2055223" y="26851"/>
                  <a:pt x="2177143" y="0"/>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64046A7-A043-738C-7799-EAF7B8A300AA}"/>
              </a:ext>
            </a:extLst>
          </p:cNvPr>
          <p:cNvSpPr/>
          <p:nvPr/>
        </p:nvSpPr>
        <p:spPr>
          <a:xfrm>
            <a:off x="3889002" y="1182631"/>
            <a:ext cx="7389224" cy="506042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5A550AA-4534-8550-9644-2398FD76E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430" y="3175496"/>
            <a:ext cx="2485671" cy="1959575"/>
          </a:xfrm>
          <a:prstGeom prst="rect">
            <a:avLst/>
          </a:prstGeom>
        </p:spPr>
      </p:pic>
      <p:cxnSp>
        <p:nvCxnSpPr>
          <p:cNvPr id="11" name="Straight Connector 10">
            <a:extLst>
              <a:ext uri="{FF2B5EF4-FFF2-40B4-BE49-F238E27FC236}">
                <a16:creationId xmlns:a16="http://schemas.microsoft.com/office/drawing/2014/main" id="{BA155C31-089A-3496-A8E2-3BE242E4B3F6}"/>
              </a:ext>
            </a:extLst>
          </p:cNvPr>
          <p:cNvCxnSpPr>
            <a:cxnSpLocks/>
          </p:cNvCxnSpPr>
          <p:nvPr/>
        </p:nvCxnSpPr>
        <p:spPr>
          <a:xfrm>
            <a:off x="8125097" y="2629989"/>
            <a:ext cx="1506583" cy="14107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A8E2A11-7154-AB05-E46F-E2BFD66AEC71}"/>
              </a:ext>
            </a:extLst>
          </p:cNvPr>
          <p:cNvSpPr txBox="1"/>
          <p:nvPr/>
        </p:nvSpPr>
        <p:spPr>
          <a:xfrm>
            <a:off x="8359546" y="3442064"/>
            <a:ext cx="1877437" cy="369332"/>
          </a:xfrm>
          <a:prstGeom prst="rect">
            <a:avLst/>
          </a:prstGeom>
          <a:noFill/>
        </p:spPr>
        <p:txBody>
          <a:bodyPr wrap="none" rtlCol="0">
            <a:spAutoFit/>
          </a:bodyPr>
          <a:lstStyle/>
          <a:p>
            <a:r>
              <a:rPr lang="en-US" dirty="0"/>
              <a:t>MASW LINE 1168</a:t>
            </a:r>
          </a:p>
        </p:txBody>
      </p:sp>
      <p:sp>
        <p:nvSpPr>
          <p:cNvPr id="15" name="TextBox 14">
            <a:extLst>
              <a:ext uri="{FF2B5EF4-FFF2-40B4-BE49-F238E27FC236}">
                <a16:creationId xmlns:a16="http://schemas.microsoft.com/office/drawing/2014/main" id="{C7193D94-D2AD-8394-9C56-9D2B9ABB6D72}"/>
              </a:ext>
            </a:extLst>
          </p:cNvPr>
          <p:cNvSpPr txBox="1"/>
          <p:nvPr/>
        </p:nvSpPr>
        <p:spPr>
          <a:xfrm>
            <a:off x="8826135" y="3636003"/>
            <a:ext cx="1241622" cy="369332"/>
          </a:xfrm>
          <a:prstGeom prst="rect">
            <a:avLst/>
          </a:prstGeom>
          <a:noFill/>
        </p:spPr>
        <p:txBody>
          <a:bodyPr wrap="none" rtlCol="0">
            <a:spAutoFit/>
          </a:bodyPr>
          <a:lstStyle/>
          <a:p>
            <a:r>
              <a:rPr lang="en-US" dirty="0"/>
              <a:t>Buried Peat</a:t>
            </a:r>
          </a:p>
        </p:txBody>
      </p:sp>
    </p:spTree>
    <p:extLst>
      <p:ext uri="{BB962C8B-B14F-4D97-AF65-F5344CB8AC3E}">
        <p14:creationId xmlns:p14="http://schemas.microsoft.com/office/powerpoint/2010/main" val="2203684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6752B482-7CE0-99D5-3DB4-C3C20DBAA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16" y="176334"/>
            <a:ext cx="11025053" cy="5974296"/>
          </a:xfrm>
          <a:prstGeom prst="rect">
            <a:avLst/>
          </a:prstGeom>
        </p:spPr>
      </p:pic>
      <p:sp>
        <p:nvSpPr>
          <p:cNvPr id="18" name="TextBox 17">
            <a:extLst>
              <a:ext uri="{FF2B5EF4-FFF2-40B4-BE49-F238E27FC236}">
                <a16:creationId xmlns:a16="http://schemas.microsoft.com/office/drawing/2014/main" id="{4BC8384A-D752-BE4C-01B9-47870C83314A}"/>
              </a:ext>
            </a:extLst>
          </p:cNvPr>
          <p:cNvSpPr txBox="1"/>
          <p:nvPr/>
        </p:nvSpPr>
        <p:spPr>
          <a:xfrm>
            <a:off x="779523" y="290432"/>
            <a:ext cx="6151629" cy="584775"/>
          </a:xfrm>
          <a:prstGeom prst="rect">
            <a:avLst/>
          </a:prstGeom>
          <a:noFill/>
        </p:spPr>
        <p:txBody>
          <a:bodyPr wrap="square" rtlCol="0">
            <a:spAutoFit/>
          </a:bodyPr>
          <a:lstStyle/>
          <a:p>
            <a:r>
              <a:rPr lang="en-US" sz="3200" b="1" dirty="0">
                <a:solidFill>
                  <a:srgbClr val="FFFF00"/>
                </a:solidFill>
              </a:rPr>
              <a:t>When It All Just Looks Like Corn</a:t>
            </a:r>
          </a:p>
        </p:txBody>
      </p:sp>
      <p:pic>
        <p:nvPicPr>
          <p:cNvPr id="5" name="Picture 4">
            <a:extLst>
              <a:ext uri="{FF2B5EF4-FFF2-40B4-BE49-F238E27FC236}">
                <a16:creationId xmlns:a16="http://schemas.microsoft.com/office/drawing/2014/main" id="{9B7B0CD0-E15E-BEF0-8A65-81D9FEB06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2" y="2615184"/>
            <a:ext cx="5577840" cy="3447287"/>
          </a:xfrm>
          <a:prstGeom prst="rect">
            <a:avLst/>
          </a:prstGeom>
        </p:spPr>
      </p:pic>
      <p:sp>
        <p:nvSpPr>
          <p:cNvPr id="4" name="Rectangle 3">
            <a:extLst>
              <a:ext uri="{FF2B5EF4-FFF2-40B4-BE49-F238E27FC236}">
                <a16:creationId xmlns:a16="http://schemas.microsoft.com/office/drawing/2014/main" id="{DA3C6D92-51F7-2627-0F63-2A256F103AC0}"/>
              </a:ext>
            </a:extLst>
          </p:cNvPr>
          <p:cNvSpPr/>
          <p:nvPr/>
        </p:nvSpPr>
        <p:spPr>
          <a:xfrm>
            <a:off x="118872" y="2615184"/>
            <a:ext cx="5577840" cy="344728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2432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566928" y="379073"/>
            <a:ext cx="13081145" cy="656594"/>
          </a:xfrm>
        </p:spPr>
        <p:txBody>
          <a:bodyPr anchor="t">
            <a:noAutofit/>
          </a:bodyPr>
          <a:lstStyle/>
          <a:p>
            <a:r>
              <a:rPr lang="en-US" b="1" dirty="0"/>
              <a:t>Affordable Bedrock Study - Basement Parking</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 y="1263651"/>
            <a:ext cx="2812870" cy="4727846"/>
          </a:xfrm>
        </p:spPr>
        <p:txBody>
          <a:bodyPr>
            <a:normAutofit fontScale="925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DT Building plans for underground parking without bedrock info.</a:t>
            </a:r>
          </a:p>
          <a:p>
            <a:r>
              <a:rPr lang="en-US" sz="1800" b="1" cap="none" dirty="0"/>
              <a:t>Downtown site is complicated drilling with many buried utilities .</a:t>
            </a:r>
            <a:endParaRPr lang="en-US" sz="1800" b="1" u="sng" cap="none" dirty="0"/>
          </a:p>
          <a:p>
            <a:r>
              <a:rPr lang="en-US" sz="1800" b="1" cap="none" dirty="0"/>
              <a:t>MASW is used to map bedrock elevation </a:t>
            </a:r>
            <a:r>
              <a:rPr lang="en-US" sz="1800" b="1" cap="none" dirty="0">
                <a:solidFill>
                  <a:srgbClr val="C00000"/>
                </a:solidFill>
              </a:rPr>
              <a:t>without expensive drilling.</a:t>
            </a:r>
            <a:endParaRPr lang="en-US" sz="2100" b="1" cap="none" dirty="0">
              <a:solidFill>
                <a:srgbClr val="C00000"/>
              </a:solidFill>
            </a:endParaRPr>
          </a:p>
          <a:p>
            <a:r>
              <a:rPr lang="en-US" sz="1800" b="1" cap="none" dirty="0"/>
              <a:t>Data is collected in 5 hours onsite no utility damage.</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54C72AFF-F9F6-A92A-566F-FF2C89411C14}"/>
              </a:ext>
            </a:extLst>
          </p:cNvPr>
          <p:cNvCxnSpPr>
            <a:cxnSpLocks/>
          </p:cNvCxnSpPr>
          <p:nvPr/>
        </p:nvCxnSpPr>
        <p:spPr>
          <a:xfrm flipV="1">
            <a:off x="7104888" y="4224552"/>
            <a:ext cx="322218" cy="7453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BEB73C7-9064-AE87-CA06-B62D28FB8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868" y="1200149"/>
            <a:ext cx="8804365" cy="4950481"/>
          </a:xfrm>
          <a:prstGeom prst="rect">
            <a:avLst/>
          </a:prstGeom>
        </p:spPr>
      </p:pic>
      <p:pic>
        <p:nvPicPr>
          <p:cNvPr id="10" name="Picture 9">
            <a:extLst>
              <a:ext uri="{FF2B5EF4-FFF2-40B4-BE49-F238E27FC236}">
                <a16:creationId xmlns:a16="http://schemas.microsoft.com/office/drawing/2014/main" id="{68D722BD-6B36-03C4-8F77-00C7DCB06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15492">
            <a:off x="6702534" y="3745755"/>
            <a:ext cx="3843479" cy="632653"/>
          </a:xfrm>
          <a:prstGeom prst="rect">
            <a:avLst/>
          </a:prstGeom>
        </p:spPr>
      </p:pic>
      <p:pic>
        <p:nvPicPr>
          <p:cNvPr id="8" name="Picture 7">
            <a:extLst>
              <a:ext uri="{FF2B5EF4-FFF2-40B4-BE49-F238E27FC236}">
                <a16:creationId xmlns:a16="http://schemas.microsoft.com/office/drawing/2014/main" id="{15747D76-D244-A442-88C5-26B5EEC78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989" y="1450897"/>
            <a:ext cx="2476538" cy="1753858"/>
          </a:xfrm>
          <a:prstGeom prst="rect">
            <a:avLst/>
          </a:prstGeom>
        </p:spPr>
      </p:pic>
      <p:sp>
        <p:nvSpPr>
          <p:cNvPr id="9" name="TextBox 8">
            <a:extLst>
              <a:ext uri="{FF2B5EF4-FFF2-40B4-BE49-F238E27FC236}">
                <a16:creationId xmlns:a16="http://schemas.microsoft.com/office/drawing/2014/main" id="{DDFAD7A0-2A9C-BF5A-C1A0-FDF5EF20AC57}"/>
              </a:ext>
            </a:extLst>
          </p:cNvPr>
          <p:cNvSpPr txBox="1"/>
          <p:nvPr/>
        </p:nvSpPr>
        <p:spPr>
          <a:xfrm>
            <a:off x="6780139" y="2681853"/>
            <a:ext cx="767661" cy="461665"/>
          </a:xfrm>
          <a:prstGeom prst="rect">
            <a:avLst/>
          </a:prstGeom>
          <a:noFill/>
        </p:spPr>
        <p:txBody>
          <a:bodyPr wrap="square" rtlCol="0">
            <a:spAutoFit/>
          </a:bodyPr>
          <a:lstStyle/>
          <a:p>
            <a:r>
              <a:rPr lang="en-US" sz="1200" dirty="0"/>
              <a:t>Bedrock</a:t>
            </a:r>
          </a:p>
          <a:p>
            <a:pPr algn="ctr"/>
            <a:r>
              <a:rPr lang="en-US" sz="1200" dirty="0"/>
              <a:t>High</a:t>
            </a:r>
          </a:p>
        </p:txBody>
      </p:sp>
      <p:sp>
        <p:nvSpPr>
          <p:cNvPr id="11" name="TextBox 10">
            <a:extLst>
              <a:ext uri="{FF2B5EF4-FFF2-40B4-BE49-F238E27FC236}">
                <a16:creationId xmlns:a16="http://schemas.microsoft.com/office/drawing/2014/main" id="{A0DFF803-F7C5-A436-6CFB-CAD5A61CDFC9}"/>
              </a:ext>
            </a:extLst>
          </p:cNvPr>
          <p:cNvSpPr txBox="1"/>
          <p:nvPr/>
        </p:nvSpPr>
        <p:spPr>
          <a:xfrm>
            <a:off x="6418732" y="3696281"/>
            <a:ext cx="767661" cy="461665"/>
          </a:xfrm>
          <a:prstGeom prst="rect">
            <a:avLst/>
          </a:prstGeom>
          <a:noFill/>
        </p:spPr>
        <p:txBody>
          <a:bodyPr wrap="square" rtlCol="0">
            <a:spAutoFit/>
          </a:bodyPr>
          <a:lstStyle/>
          <a:p>
            <a:r>
              <a:rPr lang="en-US" sz="1200" dirty="0"/>
              <a:t>Bedrock</a:t>
            </a:r>
          </a:p>
          <a:p>
            <a:pPr algn="ctr"/>
            <a:r>
              <a:rPr lang="en-US" sz="1200" dirty="0"/>
              <a:t>High</a:t>
            </a:r>
          </a:p>
        </p:txBody>
      </p:sp>
      <p:sp>
        <p:nvSpPr>
          <p:cNvPr id="4" name="TextBox 3">
            <a:extLst>
              <a:ext uri="{FF2B5EF4-FFF2-40B4-BE49-F238E27FC236}">
                <a16:creationId xmlns:a16="http://schemas.microsoft.com/office/drawing/2014/main" id="{F3D17A9C-104C-CB08-A551-9286074B3687}"/>
              </a:ext>
            </a:extLst>
          </p:cNvPr>
          <p:cNvSpPr txBox="1"/>
          <p:nvPr/>
        </p:nvSpPr>
        <p:spPr>
          <a:xfrm>
            <a:off x="3389409" y="3167596"/>
            <a:ext cx="2146550" cy="369332"/>
          </a:xfrm>
          <a:prstGeom prst="rect">
            <a:avLst/>
          </a:prstGeom>
          <a:noFill/>
        </p:spPr>
        <p:txBody>
          <a:bodyPr wrap="none" rtlCol="0">
            <a:spAutoFit/>
          </a:bodyPr>
          <a:lstStyle/>
          <a:p>
            <a:r>
              <a:rPr lang="en-US" b="1" dirty="0">
                <a:solidFill>
                  <a:schemeClr val="bg1"/>
                </a:solidFill>
              </a:rPr>
              <a:t>Complicated Utilities</a:t>
            </a:r>
          </a:p>
        </p:txBody>
      </p:sp>
    </p:spTree>
    <p:extLst>
      <p:ext uri="{BB962C8B-B14F-4D97-AF65-F5344CB8AC3E}">
        <p14:creationId xmlns:p14="http://schemas.microsoft.com/office/powerpoint/2010/main" val="1265209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94428" y="394837"/>
            <a:ext cx="11875651" cy="656594"/>
          </a:xfrm>
        </p:spPr>
        <p:txBody>
          <a:bodyPr anchor="t">
            <a:noAutofit/>
          </a:bodyPr>
          <a:lstStyle/>
          <a:p>
            <a:r>
              <a:rPr lang="en-US" b="1" dirty="0"/>
              <a:t>Structure Failure (Damage) Study</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74137" y="1263651"/>
            <a:ext cx="2782424" cy="4658178"/>
          </a:xfrm>
        </p:spPr>
        <p:txBody>
          <a:bodyPr>
            <a:normAutofit/>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Lite Rail Construction pile driving caused obvious settlement in adjacent building</a:t>
            </a:r>
          </a:p>
          <a:p>
            <a:r>
              <a:rPr lang="en-US" sz="1800" b="1" cap="none" dirty="0"/>
              <a:t>MASW is used to map bedrock elevation and fill status below building - </a:t>
            </a:r>
            <a:r>
              <a:rPr lang="en-US" b="1" cap="none" dirty="0">
                <a:solidFill>
                  <a:srgbClr val="C00000"/>
                </a:solidFill>
              </a:rPr>
              <a:t>without expensive drilling.</a:t>
            </a:r>
          </a:p>
          <a:p>
            <a:r>
              <a:rPr lang="en-US" sz="1800" b="1" cap="none" dirty="0"/>
              <a:t>Results detail the loose zones of interest.</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54C72AFF-F9F6-A92A-566F-FF2C89411C14}"/>
              </a:ext>
            </a:extLst>
          </p:cNvPr>
          <p:cNvCxnSpPr>
            <a:cxnSpLocks/>
          </p:cNvCxnSpPr>
          <p:nvPr/>
        </p:nvCxnSpPr>
        <p:spPr>
          <a:xfrm flipV="1">
            <a:off x="7104888" y="4224552"/>
            <a:ext cx="322218" cy="7453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09ED32B-4E65-0AF0-9C02-749E35B4B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28" y="1263651"/>
            <a:ext cx="8743577" cy="3874406"/>
          </a:xfrm>
          <a:prstGeom prst="rect">
            <a:avLst/>
          </a:prstGeom>
        </p:spPr>
      </p:pic>
      <p:pic>
        <p:nvPicPr>
          <p:cNvPr id="15" name="Picture 14">
            <a:extLst>
              <a:ext uri="{FF2B5EF4-FFF2-40B4-BE49-F238E27FC236}">
                <a16:creationId xmlns:a16="http://schemas.microsoft.com/office/drawing/2014/main" id="{8F191520-5F83-9D54-A1E5-8E55673BA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948" y="3693829"/>
            <a:ext cx="8430315" cy="2393974"/>
          </a:xfrm>
          <a:prstGeom prst="rect">
            <a:avLst/>
          </a:prstGeom>
        </p:spPr>
      </p:pic>
      <p:sp>
        <p:nvSpPr>
          <p:cNvPr id="16" name="TextBox 15">
            <a:extLst>
              <a:ext uri="{FF2B5EF4-FFF2-40B4-BE49-F238E27FC236}">
                <a16:creationId xmlns:a16="http://schemas.microsoft.com/office/drawing/2014/main" id="{65A613F0-ED0C-A5B6-2D98-41DBA697C8CE}"/>
              </a:ext>
            </a:extLst>
          </p:cNvPr>
          <p:cNvSpPr txBox="1"/>
          <p:nvPr/>
        </p:nvSpPr>
        <p:spPr>
          <a:xfrm>
            <a:off x="8260423" y="2794840"/>
            <a:ext cx="731290" cy="369332"/>
          </a:xfrm>
          <a:prstGeom prst="rect">
            <a:avLst/>
          </a:prstGeom>
          <a:noFill/>
        </p:spPr>
        <p:txBody>
          <a:bodyPr wrap="none" rtlCol="0">
            <a:spAutoFit/>
          </a:bodyPr>
          <a:lstStyle/>
          <a:p>
            <a:r>
              <a:rPr lang="en-US" dirty="0"/>
              <a:t>Line 1</a:t>
            </a:r>
          </a:p>
        </p:txBody>
      </p:sp>
      <p:sp>
        <p:nvSpPr>
          <p:cNvPr id="17" name="TextBox 16">
            <a:extLst>
              <a:ext uri="{FF2B5EF4-FFF2-40B4-BE49-F238E27FC236}">
                <a16:creationId xmlns:a16="http://schemas.microsoft.com/office/drawing/2014/main" id="{22378106-9BFB-D54D-225D-CA0FAF40467E}"/>
              </a:ext>
            </a:extLst>
          </p:cNvPr>
          <p:cNvSpPr txBox="1"/>
          <p:nvPr/>
        </p:nvSpPr>
        <p:spPr>
          <a:xfrm>
            <a:off x="6620966" y="3774525"/>
            <a:ext cx="967843" cy="369332"/>
          </a:xfrm>
          <a:prstGeom prst="rect">
            <a:avLst/>
          </a:prstGeom>
          <a:noFill/>
        </p:spPr>
        <p:txBody>
          <a:bodyPr wrap="square" rtlCol="0">
            <a:spAutoFit/>
          </a:bodyPr>
          <a:lstStyle/>
          <a:p>
            <a:r>
              <a:rPr lang="en-US" b="1" dirty="0"/>
              <a:t>Line 1</a:t>
            </a:r>
          </a:p>
        </p:txBody>
      </p:sp>
      <p:sp>
        <p:nvSpPr>
          <p:cNvPr id="4" name="Rectangle 3">
            <a:extLst>
              <a:ext uri="{FF2B5EF4-FFF2-40B4-BE49-F238E27FC236}">
                <a16:creationId xmlns:a16="http://schemas.microsoft.com/office/drawing/2014/main" id="{AC163606-D14D-6DDC-0600-73ECAD583994}"/>
              </a:ext>
            </a:extLst>
          </p:cNvPr>
          <p:cNvSpPr/>
          <p:nvPr/>
        </p:nvSpPr>
        <p:spPr>
          <a:xfrm>
            <a:off x="3222418" y="3693829"/>
            <a:ext cx="8419845" cy="2393973"/>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3461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85718" y="130912"/>
            <a:ext cx="11875651" cy="790174"/>
          </a:xfrm>
        </p:spPr>
        <p:txBody>
          <a:bodyPr anchor="t">
            <a:noAutofit/>
          </a:bodyPr>
          <a:lstStyle/>
          <a:p>
            <a:r>
              <a:rPr lang="en-US" b="1" dirty="0"/>
              <a:t>Deep Fill Pocket Investigation</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956464"/>
            <a:ext cx="2587085" cy="4904405"/>
          </a:xfrm>
        </p:spPr>
        <p:txBody>
          <a:bodyPr>
            <a:normAutofit fontScale="85000" lnSpcReduction="1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Bridge Project Probes discovers unexpected deep fill pocket previously not known by the Minneapolis bridge department.</a:t>
            </a:r>
          </a:p>
          <a:p>
            <a:r>
              <a:rPr lang="en-US" sz="1800" b="1" cap="none" dirty="0"/>
              <a:t>MASW is used to </a:t>
            </a:r>
            <a:r>
              <a:rPr lang="en-US" sz="1800" b="1" cap="none" dirty="0">
                <a:solidFill>
                  <a:srgbClr val="C00000"/>
                </a:solidFill>
              </a:rPr>
              <a:t>map the details and extent of the loose fill the way drilling really cannot.</a:t>
            </a:r>
            <a:endParaRPr lang="en-US" sz="2100" b="1" cap="none" dirty="0">
              <a:solidFill>
                <a:srgbClr val="C00000"/>
              </a:solidFill>
            </a:endParaRPr>
          </a:p>
          <a:p>
            <a:r>
              <a:rPr lang="en-US" sz="1800" b="1" cap="none" dirty="0"/>
              <a:t>Boreholes were advanced to confirm the MASW findings. Boring information and MASW profile show near perfect correlation. </a:t>
            </a:r>
          </a:p>
          <a:p>
            <a:pPr marL="0" indent="0">
              <a:buNone/>
            </a:pPr>
            <a:endParaRPr lang="en-US" sz="2400" dirty="0"/>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54C72AFF-F9F6-A92A-566F-FF2C89411C14}"/>
              </a:ext>
            </a:extLst>
          </p:cNvPr>
          <p:cNvCxnSpPr>
            <a:cxnSpLocks/>
          </p:cNvCxnSpPr>
          <p:nvPr/>
        </p:nvCxnSpPr>
        <p:spPr>
          <a:xfrm flipV="1">
            <a:off x="7104888" y="4224552"/>
            <a:ext cx="322218" cy="7453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3FEF385-CBD8-760F-9203-0DB186FE6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825" y="880994"/>
            <a:ext cx="7205535" cy="3901485"/>
          </a:xfrm>
          <a:prstGeom prst="rect">
            <a:avLst/>
          </a:prstGeom>
        </p:spPr>
      </p:pic>
      <p:pic>
        <p:nvPicPr>
          <p:cNvPr id="9" name="Picture 8">
            <a:extLst>
              <a:ext uri="{FF2B5EF4-FFF2-40B4-BE49-F238E27FC236}">
                <a16:creationId xmlns:a16="http://schemas.microsoft.com/office/drawing/2014/main" id="{990939AF-C56D-585D-CC23-1405C5D1C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669" y="3408666"/>
            <a:ext cx="7996450" cy="2736302"/>
          </a:xfrm>
          <a:prstGeom prst="rect">
            <a:avLst/>
          </a:prstGeom>
        </p:spPr>
      </p:pic>
      <p:pic>
        <p:nvPicPr>
          <p:cNvPr id="11" name="Picture 10">
            <a:extLst>
              <a:ext uri="{FF2B5EF4-FFF2-40B4-BE49-F238E27FC236}">
                <a16:creationId xmlns:a16="http://schemas.microsoft.com/office/drawing/2014/main" id="{66AC7156-5DB5-C92C-39C5-6F21C6101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2251" y="549554"/>
            <a:ext cx="4153984" cy="5402330"/>
          </a:xfrm>
          <a:prstGeom prst="rect">
            <a:avLst/>
          </a:prstGeom>
        </p:spPr>
      </p:pic>
      <p:cxnSp>
        <p:nvCxnSpPr>
          <p:cNvPr id="18" name="Straight Connector 17">
            <a:extLst>
              <a:ext uri="{FF2B5EF4-FFF2-40B4-BE49-F238E27FC236}">
                <a16:creationId xmlns:a16="http://schemas.microsoft.com/office/drawing/2014/main" id="{6FFBF320-74A8-29D2-9928-02F0F1ED67FA}"/>
              </a:ext>
            </a:extLst>
          </p:cNvPr>
          <p:cNvCxnSpPr>
            <a:cxnSpLocks/>
          </p:cNvCxnSpPr>
          <p:nvPr/>
        </p:nvCxnSpPr>
        <p:spPr>
          <a:xfrm>
            <a:off x="6592388" y="3866606"/>
            <a:ext cx="0" cy="11843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4B800E1-13DB-E609-663B-EF41C2D88CE6}"/>
              </a:ext>
            </a:extLst>
          </p:cNvPr>
          <p:cNvSpPr txBox="1"/>
          <p:nvPr/>
        </p:nvSpPr>
        <p:spPr>
          <a:xfrm>
            <a:off x="6369040" y="3505111"/>
            <a:ext cx="503664" cy="369332"/>
          </a:xfrm>
          <a:prstGeom prst="rect">
            <a:avLst/>
          </a:prstGeom>
          <a:noFill/>
        </p:spPr>
        <p:txBody>
          <a:bodyPr wrap="none" rtlCol="0">
            <a:spAutoFit/>
          </a:bodyPr>
          <a:lstStyle/>
          <a:p>
            <a:r>
              <a:rPr lang="en-US" dirty="0"/>
              <a:t>B-7</a:t>
            </a:r>
          </a:p>
        </p:txBody>
      </p:sp>
      <p:cxnSp>
        <p:nvCxnSpPr>
          <p:cNvPr id="22" name="Straight Connector 21">
            <a:extLst>
              <a:ext uri="{FF2B5EF4-FFF2-40B4-BE49-F238E27FC236}">
                <a16:creationId xmlns:a16="http://schemas.microsoft.com/office/drawing/2014/main" id="{FFC6C12C-2339-2738-76C4-B9511E00F921}"/>
              </a:ext>
            </a:extLst>
          </p:cNvPr>
          <p:cNvCxnSpPr>
            <a:cxnSpLocks/>
          </p:cNvCxnSpPr>
          <p:nvPr/>
        </p:nvCxnSpPr>
        <p:spPr>
          <a:xfrm flipV="1">
            <a:off x="6602108" y="1580588"/>
            <a:ext cx="4215886" cy="2417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D1F913-8F8D-D26A-DD94-5A3CA7EC2897}"/>
              </a:ext>
            </a:extLst>
          </p:cNvPr>
          <p:cNvCxnSpPr>
            <a:cxnSpLocks/>
          </p:cNvCxnSpPr>
          <p:nvPr/>
        </p:nvCxnSpPr>
        <p:spPr>
          <a:xfrm flipV="1">
            <a:off x="6592388" y="4674516"/>
            <a:ext cx="2238103" cy="376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54369F8-888A-6D0A-28EA-0E7C97311308}"/>
              </a:ext>
            </a:extLst>
          </p:cNvPr>
          <p:cNvSpPr txBox="1"/>
          <p:nvPr/>
        </p:nvSpPr>
        <p:spPr>
          <a:xfrm>
            <a:off x="4958399" y="3471793"/>
            <a:ext cx="792205" cy="400110"/>
          </a:xfrm>
          <a:prstGeom prst="rect">
            <a:avLst/>
          </a:prstGeom>
          <a:noFill/>
        </p:spPr>
        <p:txBody>
          <a:bodyPr wrap="none" rtlCol="0">
            <a:spAutoFit/>
          </a:bodyPr>
          <a:lstStyle/>
          <a:p>
            <a:r>
              <a:rPr lang="en-US" sz="2000" dirty="0"/>
              <a:t>Line 2</a:t>
            </a:r>
          </a:p>
        </p:txBody>
      </p:sp>
      <p:sp>
        <p:nvSpPr>
          <p:cNvPr id="30" name="Rectangle 29">
            <a:extLst>
              <a:ext uri="{FF2B5EF4-FFF2-40B4-BE49-F238E27FC236}">
                <a16:creationId xmlns:a16="http://schemas.microsoft.com/office/drawing/2014/main" id="{5A73F0E5-61FF-2A4E-4B53-88CBD3BFD67E}"/>
              </a:ext>
            </a:extLst>
          </p:cNvPr>
          <p:cNvSpPr/>
          <p:nvPr/>
        </p:nvSpPr>
        <p:spPr>
          <a:xfrm>
            <a:off x="10737796" y="1492951"/>
            <a:ext cx="238078" cy="303550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98245EDC-B031-97E5-4116-C5078C99C3FE}"/>
              </a:ext>
            </a:extLst>
          </p:cNvPr>
          <p:cNvCxnSpPr>
            <a:cxnSpLocks/>
          </p:cNvCxnSpPr>
          <p:nvPr/>
        </p:nvCxnSpPr>
        <p:spPr>
          <a:xfrm flipV="1">
            <a:off x="6592388" y="3408666"/>
            <a:ext cx="4225606" cy="111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4823DA-1CDE-D3FF-839D-06145A21A06A}"/>
              </a:ext>
            </a:extLst>
          </p:cNvPr>
          <p:cNvCxnSpPr>
            <a:cxnSpLocks/>
          </p:cNvCxnSpPr>
          <p:nvPr/>
        </p:nvCxnSpPr>
        <p:spPr>
          <a:xfrm flipH="1">
            <a:off x="6592388" y="3874443"/>
            <a:ext cx="4225606" cy="908036"/>
          </a:xfrm>
          <a:prstGeom prst="line">
            <a:avLst/>
          </a:prstGeom>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FFA7ECE4-4C45-F061-DF8D-58CBE3200BFA}"/>
              </a:ext>
            </a:extLst>
          </p:cNvPr>
          <p:cNvSpPr/>
          <p:nvPr/>
        </p:nvSpPr>
        <p:spPr>
          <a:xfrm>
            <a:off x="3413760" y="4048465"/>
            <a:ext cx="4606834" cy="193921"/>
          </a:xfrm>
          <a:custGeom>
            <a:avLst/>
            <a:gdLst>
              <a:gd name="connsiteX0" fmla="*/ 0 w 4606834"/>
              <a:gd name="connsiteY0" fmla="*/ 192609 h 193921"/>
              <a:gd name="connsiteX1" fmla="*/ 113211 w 4606834"/>
              <a:gd name="connsiteY1" fmla="*/ 175192 h 193921"/>
              <a:gd name="connsiteX2" fmla="*/ 156754 w 4606834"/>
              <a:gd name="connsiteY2" fmla="*/ 61981 h 193921"/>
              <a:gd name="connsiteX3" fmla="*/ 226423 w 4606834"/>
              <a:gd name="connsiteY3" fmla="*/ 1021 h 193921"/>
              <a:gd name="connsiteX4" fmla="*/ 461554 w 4606834"/>
              <a:gd name="connsiteY4" fmla="*/ 27146 h 193921"/>
              <a:gd name="connsiteX5" fmla="*/ 670560 w 4606834"/>
              <a:gd name="connsiteY5" fmla="*/ 70689 h 193921"/>
              <a:gd name="connsiteX6" fmla="*/ 1018903 w 4606834"/>
              <a:gd name="connsiteY6" fmla="*/ 27146 h 193921"/>
              <a:gd name="connsiteX7" fmla="*/ 1332411 w 4606834"/>
              <a:gd name="connsiteY7" fmla="*/ 79398 h 193921"/>
              <a:gd name="connsiteX8" fmla="*/ 1541417 w 4606834"/>
              <a:gd name="connsiteY8" fmla="*/ 35855 h 193921"/>
              <a:gd name="connsiteX9" fmla="*/ 1793966 w 4606834"/>
              <a:gd name="connsiteY9" fmla="*/ 53272 h 193921"/>
              <a:gd name="connsiteX10" fmla="*/ 1968137 w 4606834"/>
              <a:gd name="connsiteY10" fmla="*/ 70689 h 193921"/>
              <a:gd name="connsiteX11" fmla="*/ 2055223 w 4606834"/>
              <a:gd name="connsiteY11" fmla="*/ 70689 h 193921"/>
              <a:gd name="connsiteX12" fmla="*/ 2429691 w 4606834"/>
              <a:gd name="connsiteY12" fmla="*/ 61981 h 193921"/>
              <a:gd name="connsiteX13" fmla="*/ 2734491 w 4606834"/>
              <a:gd name="connsiteY13" fmla="*/ 27146 h 193921"/>
              <a:gd name="connsiteX14" fmla="*/ 2926080 w 4606834"/>
              <a:gd name="connsiteY14" fmla="*/ 61981 h 193921"/>
              <a:gd name="connsiteX15" fmla="*/ 3152503 w 4606834"/>
              <a:gd name="connsiteY15" fmla="*/ 53272 h 193921"/>
              <a:gd name="connsiteX16" fmla="*/ 3317966 w 4606834"/>
              <a:gd name="connsiteY16" fmla="*/ 44564 h 193921"/>
              <a:gd name="connsiteX17" fmla="*/ 3526971 w 4606834"/>
              <a:gd name="connsiteY17" fmla="*/ 79398 h 193921"/>
              <a:gd name="connsiteX18" fmla="*/ 3735977 w 4606834"/>
              <a:gd name="connsiteY18" fmla="*/ 53272 h 193921"/>
              <a:gd name="connsiteX19" fmla="*/ 4127863 w 4606834"/>
              <a:gd name="connsiteY19" fmla="*/ 70689 h 193921"/>
              <a:gd name="connsiteX20" fmla="*/ 4319451 w 4606834"/>
              <a:gd name="connsiteY20" fmla="*/ 61981 h 193921"/>
              <a:gd name="connsiteX21" fmla="*/ 4511040 w 4606834"/>
              <a:gd name="connsiteY21" fmla="*/ 157775 h 193921"/>
              <a:gd name="connsiteX22" fmla="*/ 4606834 w 4606834"/>
              <a:gd name="connsiteY22" fmla="*/ 183901 h 19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6834" h="193921">
                <a:moveTo>
                  <a:pt x="0" y="192609"/>
                </a:moveTo>
                <a:cubicBezTo>
                  <a:pt x="43542" y="194786"/>
                  <a:pt x="87085" y="196963"/>
                  <a:pt x="113211" y="175192"/>
                </a:cubicBezTo>
                <a:cubicBezTo>
                  <a:pt x="139337" y="153421"/>
                  <a:pt x="137885" y="91009"/>
                  <a:pt x="156754" y="61981"/>
                </a:cubicBezTo>
                <a:cubicBezTo>
                  <a:pt x="175623" y="32953"/>
                  <a:pt x="175623" y="6827"/>
                  <a:pt x="226423" y="1021"/>
                </a:cubicBezTo>
                <a:cubicBezTo>
                  <a:pt x="277223" y="-4785"/>
                  <a:pt x="387531" y="15535"/>
                  <a:pt x="461554" y="27146"/>
                </a:cubicBezTo>
                <a:cubicBezTo>
                  <a:pt x="535577" y="38757"/>
                  <a:pt x="577669" y="70689"/>
                  <a:pt x="670560" y="70689"/>
                </a:cubicBezTo>
                <a:cubicBezTo>
                  <a:pt x="763451" y="70689"/>
                  <a:pt x="908595" y="25695"/>
                  <a:pt x="1018903" y="27146"/>
                </a:cubicBezTo>
                <a:cubicBezTo>
                  <a:pt x="1129211" y="28597"/>
                  <a:pt x="1245325" y="77946"/>
                  <a:pt x="1332411" y="79398"/>
                </a:cubicBezTo>
                <a:cubicBezTo>
                  <a:pt x="1419497" y="80849"/>
                  <a:pt x="1464491" y="40209"/>
                  <a:pt x="1541417" y="35855"/>
                </a:cubicBezTo>
                <a:cubicBezTo>
                  <a:pt x="1618343" y="31501"/>
                  <a:pt x="1722846" y="47466"/>
                  <a:pt x="1793966" y="53272"/>
                </a:cubicBezTo>
                <a:cubicBezTo>
                  <a:pt x="1865086" y="59078"/>
                  <a:pt x="1924594" y="67786"/>
                  <a:pt x="1968137" y="70689"/>
                </a:cubicBezTo>
                <a:cubicBezTo>
                  <a:pt x="2011680" y="73592"/>
                  <a:pt x="2055223" y="70689"/>
                  <a:pt x="2055223" y="70689"/>
                </a:cubicBezTo>
                <a:cubicBezTo>
                  <a:pt x="2132149" y="69238"/>
                  <a:pt x="2316480" y="69238"/>
                  <a:pt x="2429691" y="61981"/>
                </a:cubicBezTo>
                <a:cubicBezTo>
                  <a:pt x="2542902" y="54724"/>
                  <a:pt x="2651760" y="27146"/>
                  <a:pt x="2734491" y="27146"/>
                </a:cubicBezTo>
                <a:cubicBezTo>
                  <a:pt x="2817222" y="27146"/>
                  <a:pt x="2856411" y="57627"/>
                  <a:pt x="2926080" y="61981"/>
                </a:cubicBezTo>
                <a:cubicBezTo>
                  <a:pt x="2995749" y="66335"/>
                  <a:pt x="3152503" y="53272"/>
                  <a:pt x="3152503" y="53272"/>
                </a:cubicBezTo>
                <a:cubicBezTo>
                  <a:pt x="3217817" y="50369"/>
                  <a:pt x="3255555" y="40210"/>
                  <a:pt x="3317966" y="44564"/>
                </a:cubicBezTo>
                <a:cubicBezTo>
                  <a:pt x="3380377" y="48918"/>
                  <a:pt x="3457303" y="77947"/>
                  <a:pt x="3526971" y="79398"/>
                </a:cubicBezTo>
                <a:cubicBezTo>
                  <a:pt x="3596639" y="80849"/>
                  <a:pt x="3635828" y="54723"/>
                  <a:pt x="3735977" y="53272"/>
                </a:cubicBezTo>
                <a:cubicBezTo>
                  <a:pt x="3836126" y="51821"/>
                  <a:pt x="4030617" y="69238"/>
                  <a:pt x="4127863" y="70689"/>
                </a:cubicBezTo>
                <a:cubicBezTo>
                  <a:pt x="4225109" y="72140"/>
                  <a:pt x="4255588" y="47467"/>
                  <a:pt x="4319451" y="61981"/>
                </a:cubicBezTo>
                <a:cubicBezTo>
                  <a:pt x="4383314" y="76495"/>
                  <a:pt x="4463143" y="137455"/>
                  <a:pt x="4511040" y="157775"/>
                </a:cubicBezTo>
                <a:cubicBezTo>
                  <a:pt x="4558937" y="178095"/>
                  <a:pt x="4582885" y="180998"/>
                  <a:pt x="4606834" y="18390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4567A10F-CE10-63DE-1374-AA74E1944EFC}"/>
              </a:ext>
            </a:extLst>
          </p:cNvPr>
          <p:cNvSpPr txBox="1"/>
          <p:nvPr/>
        </p:nvSpPr>
        <p:spPr>
          <a:xfrm>
            <a:off x="3039921" y="4164496"/>
            <a:ext cx="553357" cy="646331"/>
          </a:xfrm>
          <a:prstGeom prst="rect">
            <a:avLst/>
          </a:prstGeom>
          <a:noFill/>
        </p:spPr>
        <p:txBody>
          <a:bodyPr wrap="none" rtlCol="0">
            <a:spAutoFit/>
          </a:bodyPr>
          <a:lstStyle/>
          <a:p>
            <a:r>
              <a:rPr lang="en-US" sz="1200" b="1" dirty="0"/>
              <a:t>Deep </a:t>
            </a:r>
          </a:p>
          <a:p>
            <a:r>
              <a:rPr lang="en-US" sz="1200" b="1" dirty="0"/>
              <a:t>Loose</a:t>
            </a:r>
          </a:p>
          <a:p>
            <a:r>
              <a:rPr lang="en-US" sz="1200" b="1" dirty="0"/>
              <a:t>Fill </a:t>
            </a:r>
          </a:p>
        </p:txBody>
      </p:sp>
      <p:sp>
        <p:nvSpPr>
          <p:cNvPr id="32" name="TextBox 31">
            <a:extLst>
              <a:ext uri="{FF2B5EF4-FFF2-40B4-BE49-F238E27FC236}">
                <a16:creationId xmlns:a16="http://schemas.microsoft.com/office/drawing/2014/main" id="{BBD8D2BF-7ADC-95F3-4687-F2AC2F7D6F34}"/>
              </a:ext>
            </a:extLst>
          </p:cNvPr>
          <p:cNvSpPr txBox="1"/>
          <p:nvPr/>
        </p:nvSpPr>
        <p:spPr>
          <a:xfrm>
            <a:off x="4909148" y="4359758"/>
            <a:ext cx="936475" cy="369332"/>
          </a:xfrm>
          <a:prstGeom prst="rect">
            <a:avLst/>
          </a:prstGeom>
          <a:noFill/>
        </p:spPr>
        <p:txBody>
          <a:bodyPr wrap="none" rtlCol="0">
            <a:spAutoFit/>
          </a:bodyPr>
          <a:lstStyle/>
          <a:p>
            <a:r>
              <a:rPr lang="en-US" b="1" dirty="0"/>
              <a:t>Bedrock</a:t>
            </a:r>
          </a:p>
        </p:txBody>
      </p:sp>
      <p:sp>
        <p:nvSpPr>
          <p:cNvPr id="34" name="TextBox 33">
            <a:extLst>
              <a:ext uri="{FF2B5EF4-FFF2-40B4-BE49-F238E27FC236}">
                <a16:creationId xmlns:a16="http://schemas.microsoft.com/office/drawing/2014/main" id="{CF427823-FCA5-A3F4-4FC9-F4F55C2704D7}"/>
              </a:ext>
            </a:extLst>
          </p:cNvPr>
          <p:cNvSpPr txBox="1"/>
          <p:nvPr/>
        </p:nvSpPr>
        <p:spPr>
          <a:xfrm>
            <a:off x="6872114" y="3822852"/>
            <a:ext cx="1235788" cy="369332"/>
          </a:xfrm>
          <a:prstGeom prst="rect">
            <a:avLst/>
          </a:prstGeom>
          <a:noFill/>
        </p:spPr>
        <p:txBody>
          <a:bodyPr wrap="none" rtlCol="0">
            <a:spAutoFit/>
          </a:bodyPr>
          <a:lstStyle/>
          <a:p>
            <a:r>
              <a:rPr lang="en-US" dirty="0"/>
              <a:t>Road base </a:t>
            </a:r>
          </a:p>
        </p:txBody>
      </p:sp>
      <p:sp>
        <p:nvSpPr>
          <p:cNvPr id="36" name="TextBox 35">
            <a:extLst>
              <a:ext uri="{FF2B5EF4-FFF2-40B4-BE49-F238E27FC236}">
                <a16:creationId xmlns:a16="http://schemas.microsoft.com/office/drawing/2014/main" id="{0B4AB072-270F-BD37-761A-0F5F8919723E}"/>
              </a:ext>
            </a:extLst>
          </p:cNvPr>
          <p:cNvSpPr txBox="1"/>
          <p:nvPr/>
        </p:nvSpPr>
        <p:spPr>
          <a:xfrm>
            <a:off x="2837950" y="3549038"/>
            <a:ext cx="1565304" cy="307777"/>
          </a:xfrm>
          <a:prstGeom prst="rect">
            <a:avLst/>
          </a:prstGeom>
          <a:noFill/>
        </p:spPr>
        <p:txBody>
          <a:bodyPr wrap="square">
            <a:spAutoFit/>
          </a:bodyPr>
          <a:lstStyle/>
          <a:p>
            <a:r>
              <a:rPr lang="en-US" sz="1400" dirty="0"/>
              <a:t>Road base repair</a:t>
            </a:r>
          </a:p>
        </p:txBody>
      </p:sp>
      <p:sp>
        <p:nvSpPr>
          <p:cNvPr id="38" name="TextBox 37">
            <a:extLst>
              <a:ext uri="{FF2B5EF4-FFF2-40B4-BE49-F238E27FC236}">
                <a16:creationId xmlns:a16="http://schemas.microsoft.com/office/drawing/2014/main" id="{1DDF0188-DB48-D25B-00C6-3591BB285832}"/>
              </a:ext>
            </a:extLst>
          </p:cNvPr>
          <p:cNvSpPr txBox="1"/>
          <p:nvPr/>
        </p:nvSpPr>
        <p:spPr>
          <a:xfrm>
            <a:off x="6369040" y="5294016"/>
            <a:ext cx="1123374" cy="461665"/>
          </a:xfrm>
          <a:prstGeom prst="rect">
            <a:avLst/>
          </a:prstGeom>
          <a:noFill/>
        </p:spPr>
        <p:txBody>
          <a:bodyPr wrap="square">
            <a:spAutoFit/>
          </a:bodyPr>
          <a:lstStyle/>
          <a:p>
            <a:r>
              <a:rPr lang="en-US" sz="1200" dirty="0"/>
              <a:t>Deep</a:t>
            </a:r>
          </a:p>
          <a:p>
            <a:r>
              <a:rPr lang="en-US" sz="1200" dirty="0"/>
              <a:t>Fill </a:t>
            </a:r>
          </a:p>
        </p:txBody>
      </p:sp>
      <p:cxnSp>
        <p:nvCxnSpPr>
          <p:cNvPr id="40" name="Straight Connector 39">
            <a:extLst>
              <a:ext uri="{FF2B5EF4-FFF2-40B4-BE49-F238E27FC236}">
                <a16:creationId xmlns:a16="http://schemas.microsoft.com/office/drawing/2014/main" id="{1A7CE44F-4A3E-79A8-2308-961A54978B83}"/>
              </a:ext>
            </a:extLst>
          </p:cNvPr>
          <p:cNvCxnSpPr>
            <a:cxnSpLocks/>
          </p:cNvCxnSpPr>
          <p:nvPr/>
        </p:nvCxnSpPr>
        <p:spPr>
          <a:xfrm flipV="1">
            <a:off x="6592388" y="2185416"/>
            <a:ext cx="4251731" cy="2006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4CADC8-2F74-DA48-0234-E0F2A5B9A273}"/>
              </a:ext>
            </a:extLst>
          </p:cNvPr>
          <p:cNvCxnSpPr>
            <a:cxnSpLocks/>
          </p:cNvCxnSpPr>
          <p:nvPr/>
        </p:nvCxnSpPr>
        <p:spPr>
          <a:xfrm flipV="1">
            <a:off x="6592388" y="2441491"/>
            <a:ext cx="4225606" cy="1857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547F89E-0ED9-ABF7-626D-427EA6430B04}"/>
              </a:ext>
            </a:extLst>
          </p:cNvPr>
          <p:cNvCxnSpPr>
            <a:cxnSpLocks/>
          </p:cNvCxnSpPr>
          <p:nvPr/>
        </p:nvCxnSpPr>
        <p:spPr>
          <a:xfrm flipV="1">
            <a:off x="6592388" y="2897129"/>
            <a:ext cx="4225606" cy="1462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9BEEE23-A2F8-422C-F30E-23C295F3C0E9}"/>
              </a:ext>
            </a:extLst>
          </p:cNvPr>
          <p:cNvCxnSpPr>
            <a:cxnSpLocks/>
          </p:cNvCxnSpPr>
          <p:nvPr/>
        </p:nvCxnSpPr>
        <p:spPr>
          <a:xfrm flipV="1">
            <a:off x="6592388" y="4359758"/>
            <a:ext cx="4225606" cy="5954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512E24-5424-308D-4ACD-2F17D9BD35B0}"/>
              </a:ext>
            </a:extLst>
          </p:cNvPr>
          <p:cNvCxnSpPr>
            <a:cxnSpLocks/>
            <a:endCxn id="20" idx="0"/>
          </p:cNvCxnSpPr>
          <p:nvPr/>
        </p:nvCxnSpPr>
        <p:spPr>
          <a:xfrm>
            <a:off x="6491424" y="2516777"/>
            <a:ext cx="129448" cy="988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33DD0C-3158-8D87-BC53-BE826A8A8306}"/>
              </a:ext>
            </a:extLst>
          </p:cNvPr>
          <p:cNvCxnSpPr>
            <a:cxnSpLocks/>
          </p:cNvCxnSpPr>
          <p:nvPr/>
        </p:nvCxnSpPr>
        <p:spPr>
          <a:xfrm flipH="1" flipV="1">
            <a:off x="3362101" y="3822852"/>
            <a:ext cx="51659" cy="225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700741-8B2A-2CDB-C914-D9B957FAB4AF}"/>
              </a:ext>
            </a:extLst>
          </p:cNvPr>
          <p:cNvCxnSpPr>
            <a:cxnSpLocks/>
            <a:stCxn id="28" idx="15"/>
          </p:cNvCxnSpPr>
          <p:nvPr/>
        </p:nvCxnSpPr>
        <p:spPr>
          <a:xfrm flipV="1">
            <a:off x="6566263" y="1753286"/>
            <a:ext cx="4251731" cy="23484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293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046044" y="221973"/>
            <a:ext cx="10364451" cy="656594"/>
          </a:xfrm>
        </p:spPr>
        <p:txBody>
          <a:bodyPr anchor="t">
            <a:noAutofit/>
          </a:bodyPr>
          <a:lstStyle/>
          <a:p>
            <a:r>
              <a:rPr lang="en-US" b="1" dirty="0"/>
              <a:t>Low Cost Aggregate Exploration</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0" y="1263650"/>
            <a:ext cx="3935042" cy="4814933"/>
          </a:xfrm>
        </p:spPr>
        <p:txBody>
          <a:bodyPr>
            <a:normAutofit fontScale="85000" lnSpcReduction="1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Aggregate is needed for concrete and it is in short supply.</a:t>
            </a:r>
          </a:p>
          <a:p>
            <a:r>
              <a:rPr lang="en-US" sz="1800" b="1" cap="none" dirty="0"/>
              <a:t>Typically Concrete firms will keep options on thousands of acres for potential mining using  relatively low cost agreements.</a:t>
            </a:r>
            <a:endParaRPr lang="en-US" sz="1800" b="1" u="sng" cap="none" dirty="0"/>
          </a:p>
          <a:p>
            <a:r>
              <a:rPr lang="en-US" sz="1800" b="1" cap="none" dirty="0"/>
              <a:t>If markets change and more aggregate is needed the purchase price of acreage dictate a more careful assessment of available resources.</a:t>
            </a:r>
            <a:endParaRPr lang="en-US" sz="2100" b="1" cap="none" dirty="0">
              <a:solidFill>
                <a:srgbClr val="FF0000"/>
              </a:solidFill>
            </a:endParaRPr>
          </a:p>
          <a:p>
            <a:r>
              <a:rPr lang="en-US" sz="1800" b="1" cap="none" dirty="0"/>
              <a:t>Since the sample interval (move up) can be adjusted from 1 to 100 feet this 100 acre map used 50 ft sampling and took only 7 hours to collect. </a:t>
            </a:r>
            <a:r>
              <a:rPr lang="en-US" sz="1800" b="1" cap="none" dirty="0">
                <a:solidFill>
                  <a:srgbClr val="C00000"/>
                </a:solidFill>
              </a:rPr>
              <a:t>Drilling is unable to afford such resolution at these economies.</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5FFBC458-757E-E3CE-0EB8-8E40AF393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729" y="1145792"/>
            <a:ext cx="7425921" cy="5050648"/>
          </a:xfrm>
          <a:prstGeom prst="rect">
            <a:avLst/>
          </a:prstGeom>
        </p:spPr>
      </p:pic>
      <p:pic>
        <p:nvPicPr>
          <p:cNvPr id="29" name="Picture 28">
            <a:extLst>
              <a:ext uri="{FF2B5EF4-FFF2-40B4-BE49-F238E27FC236}">
                <a16:creationId xmlns:a16="http://schemas.microsoft.com/office/drawing/2014/main" id="{8B84D1AC-9B4B-0946-23DA-2FE5A63A7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091" y="2129678"/>
            <a:ext cx="2033141" cy="919250"/>
          </a:xfrm>
          <a:prstGeom prst="rect">
            <a:avLst/>
          </a:prstGeom>
        </p:spPr>
      </p:pic>
      <p:pic>
        <p:nvPicPr>
          <p:cNvPr id="31" name="Picture 30">
            <a:extLst>
              <a:ext uri="{FF2B5EF4-FFF2-40B4-BE49-F238E27FC236}">
                <a16:creationId xmlns:a16="http://schemas.microsoft.com/office/drawing/2014/main" id="{790BFD73-CCCB-C96A-5385-B2FEAA160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816" y="3802877"/>
            <a:ext cx="1949969" cy="749273"/>
          </a:xfrm>
          <a:prstGeom prst="rect">
            <a:avLst/>
          </a:prstGeom>
        </p:spPr>
      </p:pic>
      <p:pic>
        <p:nvPicPr>
          <p:cNvPr id="34" name="Picture 33">
            <a:extLst>
              <a:ext uri="{FF2B5EF4-FFF2-40B4-BE49-F238E27FC236}">
                <a16:creationId xmlns:a16="http://schemas.microsoft.com/office/drawing/2014/main" id="{1037698C-6750-03EC-6428-811CCF033F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7992" y="4552150"/>
            <a:ext cx="1949969" cy="749273"/>
          </a:xfrm>
          <a:prstGeom prst="rect">
            <a:avLst/>
          </a:prstGeom>
        </p:spPr>
      </p:pic>
      <p:pic>
        <p:nvPicPr>
          <p:cNvPr id="36" name="Picture 35">
            <a:extLst>
              <a:ext uri="{FF2B5EF4-FFF2-40B4-BE49-F238E27FC236}">
                <a16:creationId xmlns:a16="http://schemas.microsoft.com/office/drawing/2014/main" id="{E7F43FE2-0C4D-26B5-9F62-EFD60AF450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1384" y="2589303"/>
            <a:ext cx="1949969" cy="749273"/>
          </a:xfrm>
          <a:prstGeom prst="rect">
            <a:avLst/>
          </a:prstGeom>
        </p:spPr>
      </p:pic>
      <p:cxnSp>
        <p:nvCxnSpPr>
          <p:cNvPr id="38" name="Straight Connector 37">
            <a:extLst>
              <a:ext uri="{FF2B5EF4-FFF2-40B4-BE49-F238E27FC236}">
                <a16:creationId xmlns:a16="http://schemas.microsoft.com/office/drawing/2014/main" id="{13D054A8-8D8C-B407-130E-4B39370F77F5}"/>
              </a:ext>
            </a:extLst>
          </p:cNvPr>
          <p:cNvCxnSpPr>
            <a:cxnSpLocks/>
          </p:cNvCxnSpPr>
          <p:nvPr/>
        </p:nvCxnSpPr>
        <p:spPr>
          <a:xfrm>
            <a:off x="5020056" y="3048928"/>
            <a:ext cx="84532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42E829C-5667-F815-AA8E-0DE24CF7B374}"/>
              </a:ext>
            </a:extLst>
          </p:cNvPr>
          <p:cNvCxnSpPr>
            <a:cxnSpLocks/>
          </p:cNvCxnSpPr>
          <p:nvPr/>
        </p:nvCxnSpPr>
        <p:spPr>
          <a:xfrm flipH="1">
            <a:off x="5998580" y="3587581"/>
            <a:ext cx="459381" cy="144161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291EC6F-3EC8-D141-020F-0D0E4D0E3186}"/>
              </a:ext>
            </a:extLst>
          </p:cNvPr>
          <p:cNvCxnSpPr>
            <a:cxnSpLocks/>
          </p:cNvCxnSpPr>
          <p:nvPr/>
        </p:nvCxnSpPr>
        <p:spPr>
          <a:xfrm>
            <a:off x="7699248" y="3913632"/>
            <a:ext cx="1783080" cy="17421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CCF9E8-08F2-EC87-9036-E01967F5A8DE}"/>
              </a:ext>
            </a:extLst>
          </p:cNvPr>
          <p:cNvCxnSpPr>
            <a:cxnSpLocks/>
          </p:cNvCxnSpPr>
          <p:nvPr/>
        </p:nvCxnSpPr>
        <p:spPr>
          <a:xfrm>
            <a:off x="8590788" y="2194560"/>
            <a:ext cx="1293876" cy="28346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1512038-F987-08A3-C0AE-DCDE2F1B34A3}"/>
              </a:ext>
            </a:extLst>
          </p:cNvPr>
          <p:cNvCxnSpPr/>
          <p:nvPr/>
        </p:nvCxnSpPr>
        <p:spPr>
          <a:xfrm>
            <a:off x="6940296" y="6078583"/>
            <a:ext cx="16459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322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1018277" y="290567"/>
            <a:ext cx="10364451" cy="747946"/>
          </a:xfrm>
        </p:spPr>
        <p:txBody>
          <a:bodyPr anchor="t">
            <a:normAutofit/>
          </a:bodyPr>
          <a:lstStyle/>
          <a:p>
            <a:r>
              <a:rPr lang="en-US" b="1" dirty="0">
                <a:effectLst>
                  <a:outerShdw blurRad="38100" dist="63500" dir="2700000" algn="tl">
                    <a:schemeClr val="bg1">
                      <a:alpha val="43000"/>
                    </a:schemeClr>
                  </a:outerShdw>
                </a:effectLst>
              </a:rPr>
              <a:t>Reliable Shallow Void Detection</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8" y="1265718"/>
            <a:ext cx="2658500" cy="4743196"/>
          </a:xfrm>
        </p:spPr>
        <p:txBody>
          <a:bodyPr>
            <a:normAutofit fontScale="92500" lnSpcReduction="20000"/>
          </a:bodyPr>
          <a:lstStyle/>
          <a:p>
            <a:r>
              <a:rPr lang="en-US" sz="1800" b="1" cap="none" dirty="0"/>
              <a:t>Reliably mapping voids below and behind concrete with reinforcing steel is difficult.</a:t>
            </a:r>
          </a:p>
          <a:p>
            <a:r>
              <a:rPr lang="en-US" sz="1800" b="1" cap="none" dirty="0">
                <a:solidFill>
                  <a:schemeClr val="tx1"/>
                </a:solidFill>
              </a:rPr>
              <a:t>Proprietary High Frequency Source with High Density Receiver Array (1200 Hz)</a:t>
            </a:r>
          </a:p>
          <a:p>
            <a:r>
              <a:rPr lang="en-US" sz="1800" b="1" cap="none" dirty="0"/>
              <a:t>Reinforcing Steel Often Renders GPR Images useless MASW is unaffected by STEEL</a:t>
            </a:r>
          </a:p>
          <a:p>
            <a:r>
              <a:rPr lang="en-US" sz="1800" b="1" cap="none" dirty="0">
                <a:solidFill>
                  <a:srgbClr val="FF0000"/>
                </a:solidFill>
              </a:rPr>
              <a:t>The data coverage is beyond what is possible with drilling at any price.</a:t>
            </a:r>
            <a:endParaRPr lang="en-US" sz="1800" cap="none" dirty="0">
              <a:solidFill>
                <a:srgbClr val="FF0000"/>
              </a:solidFill>
            </a:endParaRPr>
          </a:p>
          <a:p>
            <a:endParaRPr lang="en-US" cap="none" dirty="0">
              <a:solidFill>
                <a:schemeClr val="tx1"/>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47903" y="6458837"/>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015C2D65-50D0-BB21-8EB3-D2FA40262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307" y="1180229"/>
            <a:ext cx="8715556" cy="2770396"/>
          </a:xfrm>
          <a:prstGeom prst="rect">
            <a:avLst/>
          </a:prstGeom>
        </p:spPr>
      </p:pic>
      <p:pic>
        <p:nvPicPr>
          <p:cNvPr id="10" name="Picture 9">
            <a:extLst>
              <a:ext uri="{FF2B5EF4-FFF2-40B4-BE49-F238E27FC236}">
                <a16:creationId xmlns:a16="http://schemas.microsoft.com/office/drawing/2014/main" id="{69C0C37F-A17F-D28C-D94D-123C87022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306" y="4078955"/>
            <a:ext cx="5806893" cy="2251552"/>
          </a:xfrm>
          <a:prstGeom prst="rect">
            <a:avLst/>
          </a:prstGeom>
        </p:spPr>
      </p:pic>
      <p:pic>
        <p:nvPicPr>
          <p:cNvPr id="15" name="Picture 14">
            <a:extLst>
              <a:ext uri="{FF2B5EF4-FFF2-40B4-BE49-F238E27FC236}">
                <a16:creationId xmlns:a16="http://schemas.microsoft.com/office/drawing/2014/main" id="{2FF5A1CA-CF8F-9BE2-10F2-FA889DBE28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0751" y="4078955"/>
            <a:ext cx="2667112" cy="2251552"/>
          </a:xfrm>
          <a:prstGeom prst="rect">
            <a:avLst/>
          </a:prstGeom>
        </p:spPr>
      </p:pic>
      <p:sp>
        <p:nvSpPr>
          <p:cNvPr id="16" name="TextBox 15">
            <a:extLst>
              <a:ext uri="{FF2B5EF4-FFF2-40B4-BE49-F238E27FC236}">
                <a16:creationId xmlns:a16="http://schemas.microsoft.com/office/drawing/2014/main" id="{936D98C6-BD43-064D-9786-82518DFC8B49}"/>
              </a:ext>
            </a:extLst>
          </p:cNvPr>
          <p:cNvSpPr txBox="1"/>
          <p:nvPr/>
        </p:nvSpPr>
        <p:spPr>
          <a:xfrm>
            <a:off x="7673200" y="2880360"/>
            <a:ext cx="1492136" cy="400110"/>
          </a:xfrm>
          <a:prstGeom prst="rect">
            <a:avLst/>
          </a:prstGeom>
          <a:noFill/>
        </p:spPr>
        <p:txBody>
          <a:bodyPr wrap="square" rtlCol="0">
            <a:spAutoFit/>
          </a:bodyPr>
          <a:lstStyle/>
          <a:p>
            <a:r>
              <a:rPr lang="en-US" sz="2000" b="1" dirty="0"/>
              <a:t>Known Void</a:t>
            </a:r>
          </a:p>
        </p:txBody>
      </p:sp>
      <p:sp>
        <p:nvSpPr>
          <p:cNvPr id="4" name="Rectangle 3">
            <a:extLst>
              <a:ext uri="{FF2B5EF4-FFF2-40B4-BE49-F238E27FC236}">
                <a16:creationId xmlns:a16="http://schemas.microsoft.com/office/drawing/2014/main" id="{8E511A00-E701-1459-AA45-87D01933A33A}"/>
              </a:ext>
            </a:extLst>
          </p:cNvPr>
          <p:cNvSpPr/>
          <p:nvPr/>
        </p:nvSpPr>
        <p:spPr>
          <a:xfrm>
            <a:off x="3032306" y="1180229"/>
            <a:ext cx="8715556" cy="2770396"/>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D8294B7-359D-0393-7EF8-BC00728CBE2B}"/>
              </a:ext>
            </a:extLst>
          </p:cNvPr>
          <p:cNvSpPr/>
          <p:nvPr/>
        </p:nvSpPr>
        <p:spPr>
          <a:xfrm>
            <a:off x="3032306" y="4078955"/>
            <a:ext cx="5806892" cy="225155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6F4803-C9FC-0F06-EFFE-E961C7346BEB}"/>
              </a:ext>
            </a:extLst>
          </p:cNvPr>
          <p:cNvSpPr/>
          <p:nvPr/>
        </p:nvSpPr>
        <p:spPr>
          <a:xfrm>
            <a:off x="9080750" y="4078954"/>
            <a:ext cx="2667111" cy="225155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6A21DE46-FAE9-A58F-FE23-F09A40D9A8B2}"/>
              </a:ext>
            </a:extLst>
          </p:cNvPr>
          <p:cNvSpPr/>
          <p:nvPr/>
        </p:nvSpPr>
        <p:spPr>
          <a:xfrm>
            <a:off x="3866606" y="4920343"/>
            <a:ext cx="2856411" cy="806662"/>
          </a:xfrm>
          <a:custGeom>
            <a:avLst/>
            <a:gdLst>
              <a:gd name="connsiteX0" fmla="*/ 0 w 2856411"/>
              <a:gd name="connsiteY0" fmla="*/ 801188 h 806662"/>
              <a:gd name="connsiteX1" fmla="*/ 287383 w 2856411"/>
              <a:gd name="connsiteY1" fmla="*/ 792480 h 806662"/>
              <a:gd name="connsiteX2" fmla="*/ 714103 w 2856411"/>
              <a:gd name="connsiteY2" fmla="*/ 679268 h 806662"/>
              <a:gd name="connsiteX3" fmla="*/ 984068 w 2856411"/>
              <a:gd name="connsiteY3" fmla="*/ 679268 h 806662"/>
              <a:gd name="connsiteX4" fmla="*/ 1245325 w 2856411"/>
              <a:gd name="connsiteY4" fmla="*/ 618308 h 806662"/>
              <a:gd name="connsiteX5" fmla="*/ 1375954 w 2856411"/>
              <a:gd name="connsiteY5" fmla="*/ 531223 h 806662"/>
              <a:gd name="connsiteX6" fmla="*/ 1637211 w 2856411"/>
              <a:gd name="connsiteY6" fmla="*/ 365760 h 806662"/>
              <a:gd name="connsiteX7" fmla="*/ 1820091 w 2856411"/>
              <a:gd name="connsiteY7" fmla="*/ 243840 h 806662"/>
              <a:gd name="connsiteX8" fmla="*/ 2072640 w 2856411"/>
              <a:gd name="connsiteY8" fmla="*/ 104503 h 806662"/>
              <a:gd name="connsiteX9" fmla="*/ 2229394 w 2856411"/>
              <a:gd name="connsiteY9" fmla="*/ 52251 h 806662"/>
              <a:gd name="connsiteX10" fmla="*/ 2856411 w 2856411"/>
              <a:gd name="connsiteY10" fmla="*/ 0 h 8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6411" h="806662">
                <a:moveTo>
                  <a:pt x="0" y="801188"/>
                </a:moveTo>
                <a:cubicBezTo>
                  <a:pt x="84183" y="806994"/>
                  <a:pt x="168366" y="812800"/>
                  <a:pt x="287383" y="792480"/>
                </a:cubicBezTo>
                <a:cubicBezTo>
                  <a:pt x="406400" y="772160"/>
                  <a:pt x="597989" y="698137"/>
                  <a:pt x="714103" y="679268"/>
                </a:cubicBezTo>
                <a:cubicBezTo>
                  <a:pt x="830217" y="660399"/>
                  <a:pt x="895531" y="689428"/>
                  <a:pt x="984068" y="679268"/>
                </a:cubicBezTo>
                <a:cubicBezTo>
                  <a:pt x="1072605" y="669108"/>
                  <a:pt x="1180011" y="642982"/>
                  <a:pt x="1245325" y="618308"/>
                </a:cubicBezTo>
                <a:cubicBezTo>
                  <a:pt x="1310639" y="593634"/>
                  <a:pt x="1310640" y="573314"/>
                  <a:pt x="1375954" y="531223"/>
                </a:cubicBezTo>
                <a:cubicBezTo>
                  <a:pt x="1441268" y="489132"/>
                  <a:pt x="1563188" y="413657"/>
                  <a:pt x="1637211" y="365760"/>
                </a:cubicBezTo>
                <a:cubicBezTo>
                  <a:pt x="1711234" y="317863"/>
                  <a:pt x="1747520" y="287383"/>
                  <a:pt x="1820091" y="243840"/>
                </a:cubicBezTo>
                <a:cubicBezTo>
                  <a:pt x="1892662" y="200297"/>
                  <a:pt x="2004423" y="136434"/>
                  <a:pt x="2072640" y="104503"/>
                </a:cubicBezTo>
                <a:cubicBezTo>
                  <a:pt x="2140857" y="72571"/>
                  <a:pt x="2098766" y="69668"/>
                  <a:pt x="2229394" y="52251"/>
                </a:cubicBezTo>
                <a:cubicBezTo>
                  <a:pt x="2360022" y="34834"/>
                  <a:pt x="2608216" y="17417"/>
                  <a:pt x="2856411" y="0"/>
                </a:cubicBezTo>
              </a:path>
            </a:pathLst>
          </a:custGeom>
          <a:ln w="28575">
            <a:solidFill>
              <a:srgbClr val="FFFF00"/>
            </a:solidFill>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257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4" y="290447"/>
            <a:ext cx="10364451" cy="656594"/>
          </a:xfrm>
        </p:spPr>
        <p:txBody>
          <a:bodyPr anchor="t">
            <a:noAutofit/>
          </a:bodyPr>
          <a:lstStyle/>
          <a:p>
            <a:r>
              <a:rPr lang="en-US" b="1" dirty="0"/>
              <a:t>Concrete Basin Evaluation</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 y="1263651"/>
            <a:ext cx="3665079" cy="4614636"/>
          </a:xfrm>
        </p:spPr>
        <p:txBody>
          <a:bodyPr>
            <a:normAutofit fontScale="850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24” Thick Concrete Basin floor poured on 18” thick bed of crushed rock in very challenging winter conditions.</a:t>
            </a:r>
          </a:p>
          <a:p>
            <a:r>
              <a:rPr lang="en-US" sz="1800" b="1" cap="none" dirty="0"/>
              <a:t>Photos show rock placed on snow then concrete placed on top of that. </a:t>
            </a:r>
            <a:endParaRPr lang="en-US" sz="1800" b="1" u="sng" cap="none" dirty="0"/>
          </a:p>
          <a:p>
            <a:r>
              <a:rPr lang="en-US" sz="1800" b="1" cap="none" dirty="0"/>
              <a:t>The 24” thick concrete basin base has two layers of heavy rebar reinforcing making GPR analysis for voids  impossible</a:t>
            </a:r>
            <a:endParaRPr lang="en-US" sz="2100" b="1" cap="none" dirty="0">
              <a:solidFill>
                <a:srgbClr val="FF0000"/>
              </a:solidFill>
            </a:endParaRPr>
          </a:p>
          <a:p>
            <a:r>
              <a:rPr lang="en-US" sz="1800" b="1" cap="none" dirty="0"/>
              <a:t>A special high frequency MASW source and very tight receiver array were used to map crushed rock thickness anomalies and concrete strength anomalies </a:t>
            </a:r>
            <a:r>
              <a:rPr lang="en-US" sz="1800" b="1" u="sng" cap="none" dirty="0">
                <a:solidFill>
                  <a:srgbClr val="FF0000"/>
                </a:solidFill>
              </a:rPr>
              <a:t>which did correlated to low break strengths from coring.</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91512038-F987-08A3-C0AE-DCDE2F1B34A3}"/>
              </a:ext>
            </a:extLst>
          </p:cNvPr>
          <p:cNvCxnSpPr/>
          <p:nvPr/>
        </p:nvCxnSpPr>
        <p:spPr>
          <a:xfrm>
            <a:off x="6940296" y="6078583"/>
            <a:ext cx="16459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06B1D80-1527-B57A-9AF8-A919AFD5A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520" y="1263650"/>
            <a:ext cx="7959635" cy="4896374"/>
          </a:xfrm>
          <a:prstGeom prst="rect">
            <a:avLst/>
          </a:prstGeom>
        </p:spPr>
      </p:pic>
      <p:pic>
        <p:nvPicPr>
          <p:cNvPr id="9" name="Picture 8">
            <a:extLst>
              <a:ext uri="{FF2B5EF4-FFF2-40B4-BE49-F238E27FC236}">
                <a16:creationId xmlns:a16="http://schemas.microsoft.com/office/drawing/2014/main" id="{89FC7D9A-A12D-6F71-4F30-419616E80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7576">
            <a:off x="6624313" y="4059964"/>
            <a:ext cx="1504173" cy="1277899"/>
          </a:xfrm>
          <a:prstGeom prst="rect">
            <a:avLst/>
          </a:prstGeom>
        </p:spPr>
      </p:pic>
      <p:sp>
        <p:nvSpPr>
          <p:cNvPr id="10" name="TextBox 9">
            <a:extLst>
              <a:ext uri="{FF2B5EF4-FFF2-40B4-BE49-F238E27FC236}">
                <a16:creationId xmlns:a16="http://schemas.microsoft.com/office/drawing/2014/main" id="{BFC98C2F-049A-1E4F-99BC-B4AC13B742AC}"/>
              </a:ext>
            </a:extLst>
          </p:cNvPr>
          <p:cNvSpPr txBox="1"/>
          <p:nvPr/>
        </p:nvSpPr>
        <p:spPr>
          <a:xfrm>
            <a:off x="6774616" y="4027914"/>
            <a:ext cx="1708186" cy="276999"/>
          </a:xfrm>
          <a:prstGeom prst="rect">
            <a:avLst/>
          </a:prstGeom>
          <a:noFill/>
        </p:spPr>
        <p:txBody>
          <a:bodyPr wrap="square" rtlCol="0">
            <a:spAutoFit/>
          </a:bodyPr>
          <a:lstStyle/>
          <a:p>
            <a:r>
              <a:rPr lang="en-US" sz="1200" dirty="0"/>
              <a:t>Weak Concrete</a:t>
            </a:r>
          </a:p>
        </p:txBody>
      </p:sp>
      <p:cxnSp>
        <p:nvCxnSpPr>
          <p:cNvPr id="12" name="Straight Connector 11">
            <a:extLst>
              <a:ext uri="{FF2B5EF4-FFF2-40B4-BE49-F238E27FC236}">
                <a16:creationId xmlns:a16="http://schemas.microsoft.com/office/drawing/2014/main" id="{54C72AFF-F9F6-A92A-566F-FF2C89411C14}"/>
              </a:ext>
            </a:extLst>
          </p:cNvPr>
          <p:cNvCxnSpPr>
            <a:cxnSpLocks/>
          </p:cNvCxnSpPr>
          <p:nvPr/>
        </p:nvCxnSpPr>
        <p:spPr>
          <a:xfrm flipV="1">
            <a:off x="7104888" y="4224552"/>
            <a:ext cx="322218" cy="7453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E47797-57CF-9E49-8026-3484A3CAFA95}"/>
              </a:ext>
            </a:extLst>
          </p:cNvPr>
          <p:cNvCxnSpPr>
            <a:cxnSpLocks/>
          </p:cNvCxnSpPr>
          <p:nvPr/>
        </p:nvCxnSpPr>
        <p:spPr>
          <a:xfrm>
            <a:off x="7427106" y="4224552"/>
            <a:ext cx="0" cy="24294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1618459-FF5E-2A72-472D-681D7BA7E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085" y="3711837"/>
            <a:ext cx="1526915" cy="1289008"/>
          </a:xfrm>
          <a:prstGeom prst="rect">
            <a:avLst/>
          </a:prstGeom>
        </p:spPr>
      </p:pic>
      <p:sp>
        <p:nvSpPr>
          <p:cNvPr id="14" name="Rectangle 13">
            <a:extLst>
              <a:ext uri="{FF2B5EF4-FFF2-40B4-BE49-F238E27FC236}">
                <a16:creationId xmlns:a16="http://schemas.microsoft.com/office/drawing/2014/main" id="{D125D100-C684-9413-BEC3-CFF9E61FB0DE}"/>
              </a:ext>
            </a:extLst>
          </p:cNvPr>
          <p:cNvSpPr/>
          <p:nvPr/>
        </p:nvSpPr>
        <p:spPr>
          <a:xfrm>
            <a:off x="4529797" y="3711837"/>
            <a:ext cx="1566203" cy="1289008"/>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7992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4" y="290447"/>
            <a:ext cx="10364451" cy="656594"/>
          </a:xfrm>
        </p:spPr>
        <p:txBody>
          <a:bodyPr anchor="t">
            <a:noAutofit/>
          </a:bodyPr>
          <a:lstStyle/>
          <a:p>
            <a:r>
              <a:rPr lang="en-US" b="1" dirty="0"/>
              <a:t>Industrial Food Process Evaluation</a:t>
            </a: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 y="1263649"/>
            <a:ext cx="3675018" cy="5418017"/>
          </a:xfrm>
        </p:spPr>
        <p:txBody>
          <a:bodyPr>
            <a:normAutofit fontScale="62500" lnSpcReduction="20000"/>
          </a:bodyPr>
          <a:lstStyle/>
          <a:p>
            <a:pPr marL="0" indent="0" algn="just">
              <a:buNone/>
            </a:pPr>
            <a:r>
              <a:rPr lang="en-US" b="1" cap="none" dirty="0">
                <a:solidFill>
                  <a:schemeClr val="tx1"/>
                </a:solidFill>
                <a:effectLst>
                  <a:outerShdw blurRad="38100" dist="25400" dir="5400000" algn="ctr" rotWithShape="0">
                    <a:schemeClr val="bg1"/>
                  </a:outerShdw>
                </a:effectLst>
              </a:rPr>
              <a:t>PROJECT DESCRIPTION</a:t>
            </a:r>
          </a:p>
          <a:p>
            <a:r>
              <a:rPr lang="en-US" sz="1800" b="1" cap="none" dirty="0"/>
              <a:t>BIG Potato provides the world with golden fries and it is serious business.</a:t>
            </a:r>
          </a:p>
          <a:p>
            <a:r>
              <a:rPr lang="en-US" sz="1800" b="1" cap="none" dirty="0"/>
              <a:t>The process of making Billions of French Fries yields a lot of potato peels and organic silt (waste).</a:t>
            </a:r>
            <a:endParaRPr lang="en-US" sz="1800" b="1" u="sng" cap="none" dirty="0"/>
          </a:p>
          <a:p>
            <a:r>
              <a:rPr lang="en-US" sz="1800" b="1" cap="none" dirty="0"/>
              <a:t>In order to deal with the waste HUGE (300’x900’) digesters  try to “Eat” the waste and pump it out as “wastewater”.</a:t>
            </a:r>
            <a:endParaRPr lang="en-US" sz="2100" b="1" cap="none" dirty="0">
              <a:solidFill>
                <a:srgbClr val="FF0000"/>
              </a:solidFill>
            </a:endParaRPr>
          </a:p>
          <a:p>
            <a:r>
              <a:rPr lang="en-US" sz="1800" b="1" cap="none" dirty="0"/>
              <a:t>Sadly the digesters do not always work well and you end up with a coagulated island composed of desiccated potato peel floating in your digester basin causing basic system failure. </a:t>
            </a:r>
          </a:p>
          <a:p>
            <a:r>
              <a:rPr lang="en-US" sz="1800" b="1" cap="none" dirty="0">
                <a:solidFill>
                  <a:srgbClr val="C00000"/>
                </a:solidFill>
              </a:rPr>
              <a:t>When an engineering team tried to probe, then drill the “island” for thickness they failed to penetrate the material.</a:t>
            </a:r>
            <a:r>
              <a:rPr lang="en-US" sz="1800" b="1" cap="none" dirty="0"/>
              <a:t> MASW was used along Line 1 to measure the “Island” thickness. As expected the technique worked well. </a:t>
            </a:r>
          </a:p>
          <a:p>
            <a:r>
              <a:rPr lang="en-US" sz="1800" b="1" cap="none" dirty="0"/>
              <a:t>MASW can clearly map thickness and change in thickness across the island. The SH velocity of the peel island is near the speed/strength of weathered bedrock in some places.</a:t>
            </a: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54C72AFF-F9F6-A92A-566F-FF2C89411C14}"/>
              </a:ext>
            </a:extLst>
          </p:cNvPr>
          <p:cNvCxnSpPr>
            <a:cxnSpLocks/>
          </p:cNvCxnSpPr>
          <p:nvPr/>
        </p:nvCxnSpPr>
        <p:spPr>
          <a:xfrm flipV="1">
            <a:off x="7104888" y="4224552"/>
            <a:ext cx="322218" cy="7453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1390592-630B-A49C-22CA-5C7C1FF97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58" y="1086292"/>
            <a:ext cx="7169775" cy="3320246"/>
          </a:xfrm>
          <a:prstGeom prst="rect">
            <a:avLst/>
          </a:prstGeom>
        </p:spPr>
      </p:pic>
      <p:pic>
        <p:nvPicPr>
          <p:cNvPr id="15" name="Picture 14">
            <a:extLst>
              <a:ext uri="{FF2B5EF4-FFF2-40B4-BE49-F238E27FC236}">
                <a16:creationId xmlns:a16="http://schemas.microsoft.com/office/drawing/2014/main" id="{4EB4FA3A-3891-EA44-180B-E578E6653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614" y="4527683"/>
            <a:ext cx="7169775" cy="1738904"/>
          </a:xfrm>
          <a:prstGeom prst="rect">
            <a:avLst/>
          </a:prstGeom>
        </p:spPr>
      </p:pic>
      <p:sp>
        <p:nvSpPr>
          <p:cNvPr id="16" name="Freeform: Shape 15">
            <a:extLst>
              <a:ext uri="{FF2B5EF4-FFF2-40B4-BE49-F238E27FC236}">
                <a16:creationId xmlns:a16="http://schemas.microsoft.com/office/drawing/2014/main" id="{5AD8EDB5-59D5-5021-2BF3-93DF47AED2E3}"/>
              </a:ext>
            </a:extLst>
          </p:cNvPr>
          <p:cNvSpPr/>
          <p:nvPr/>
        </p:nvSpPr>
        <p:spPr>
          <a:xfrm>
            <a:off x="4815840" y="2786743"/>
            <a:ext cx="1593669" cy="2090057"/>
          </a:xfrm>
          <a:custGeom>
            <a:avLst/>
            <a:gdLst>
              <a:gd name="connsiteX0" fmla="*/ 0 w 1593669"/>
              <a:gd name="connsiteY0" fmla="*/ 0 h 2090057"/>
              <a:gd name="connsiteX1" fmla="*/ 400594 w 1593669"/>
              <a:gd name="connsiteY1" fmla="*/ 243840 h 2090057"/>
              <a:gd name="connsiteX2" fmla="*/ 269966 w 1593669"/>
              <a:gd name="connsiteY2" fmla="*/ 766354 h 2090057"/>
              <a:gd name="connsiteX3" fmla="*/ 1593669 w 1593669"/>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1593669" h="2090057">
                <a:moveTo>
                  <a:pt x="0" y="0"/>
                </a:moveTo>
                <a:cubicBezTo>
                  <a:pt x="177800" y="58057"/>
                  <a:pt x="355600" y="116114"/>
                  <a:pt x="400594" y="243840"/>
                </a:cubicBezTo>
                <a:cubicBezTo>
                  <a:pt x="445588" y="371566"/>
                  <a:pt x="71120" y="458651"/>
                  <a:pt x="269966" y="766354"/>
                </a:cubicBezTo>
                <a:cubicBezTo>
                  <a:pt x="468812" y="1074057"/>
                  <a:pt x="1031240" y="1582057"/>
                  <a:pt x="1593669" y="209005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F0FB9D1-E7B4-F837-23EB-69593604A08C}"/>
              </a:ext>
            </a:extLst>
          </p:cNvPr>
          <p:cNvSpPr txBox="1"/>
          <p:nvPr/>
        </p:nvSpPr>
        <p:spPr>
          <a:xfrm>
            <a:off x="6647256" y="2325078"/>
            <a:ext cx="1593669" cy="461665"/>
          </a:xfrm>
          <a:prstGeom prst="rect">
            <a:avLst/>
          </a:prstGeom>
          <a:noFill/>
        </p:spPr>
        <p:txBody>
          <a:bodyPr wrap="square" rtlCol="0">
            <a:spAutoFit/>
          </a:bodyPr>
          <a:lstStyle/>
          <a:p>
            <a:r>
              <a:rPr lang="en-US" sz="2400" dirty="0">
                <a:solidFill>
                  <a:schemeClr val="bg1"/>
                </a:solidFill>
              </a:rPr>
              <a:t>Test Line 1</a:t>
            </a:r>
          </a:p>
        </p:txBody>
      </p:sp>
      <p:sp>
        <p:nvSpPr>
          <p:cNvPr id="18" name="TextBox 17">
            <a:extLst>
              <a:ext uri="{FF2B5EF4-FFF2-40B4-BE49-F238E27FC236}">
                <a16:creationId xmlns:a16="http://schemas.microsoft.com/office/drawing/2014/main" id="{290772FC-DC6E-DC57-3BF1-88B36FF08322}"/>
              </a:ext>
            </a:extLst>
          </p:cNvPr>
          <p:cNvSpPr txBox="1"/>
          <p:nvPr/>
        </p:nvSpPr>
        <p:spPr>
          <a:xfrm>
            <a:off x="4984586" y="5078772"/>
            <a:ext cx="2933003" cy="276999"/>
          </a:xfrm>
          <a:prstGeom prst="rect">
            <a:avLst/>
          </a:prstGeom>
          <a:noFill/>
        </p:spPr>
        <p:txBody>
          <a:bodyPr wrap="square" rtlCol="0">
            <a:spAutoFit/>
          </a:bodyPr>
          <a:lstStyle/>
          <a:p>
            <a:r>
              <a:rPr lang="en-US" sz="1200" b="1" dirty="0">
                <a:solidFill>
                  <a:schemeClr val="bg1"/>
                </a:solidFill>
              </a:rPr>
              <a:t>Floating Potato Peel Island</a:t>
            </a:r>
          </a:p>
        </p:txBody>
      </p:sp>
      <p:sp>
        <p:nvSpPr>
          <p:cNvPr id="4" name="Rectangle 3">
            <a:extLst>
              <a:ext uri="{FF2B5EF4-FFF2-40B4-BE49-F238E27FC236}">
                <a16:creationId xmlns:a16="http://schemas.microsoft.com/office/drawing/2014/main" id="{49C475D5-F24A-1F4A-5752-E3D9708D4024}"/>
              </a:ext>
            </a:extLst>
          </p:cNvPr>
          <p:cNvSpPr/>
          <p:nvPr/>
        </p:nvSpPr>
        <p:spPr>
          <a:xfrm>
            <a:off x="3675017" y="4537578"/>
            <a:ext cx="7169775" cy="173890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CC835D0-338F-BE07-43E5-2A66EEA2A5F0}"/>
              </a:ext>
            </a:extLst>
          </p:cNvPr>
          <p:cNvSpPr/>
          <p:nvPr/>
        </p:nvSpPr>
        <p:spPr>
          <a:xfrm>
            <a:off x="3781258" y="1086292"/>
            <a:ext cx="7169775" cy="332024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5C332232-1231-CC52-51D8-A9DD4036DF6E}"/>
              </a:ext>
            </a:extLst>
          </p:cNvPr>
          <p:cNvSpPr/>
          <p:nvPr/>
        </p:nvSpPr>
        <p:spPr>
          <a:xfrm>
            <a:off x="4798423" y="5355771"/>
            <a:ext cx="4876800" cy="594913"/>
          </a:xfrm>
          <a:custGeom>
            <a:avLst/>
            <a:gdLst>
              <a:gd name="connsiteX0" fmla="*/ 0 w 4876800"/>
              <a:gd name="connsiteY0" fmla="*/ 365760 h 594913"/>
              <a:gd name="connsiteX1" fmla="*/ 357051 w 4876800"/>
              <a:gd name="connsiteY1" fmla="*/ 287383 h 594913"/>
              <a:gd name="connsiteX2" fmla="*/ 653143 w 4876800"/>
              <a:gd name="connsiteY2" fmla="*/ 296092 h 594913"/>
              <a:gd name="connsiteX3" fmla="*/ 1062446 w 4876800"/>
              <a:gd name="connsiteY3" fmla="*/ 383178 h 594913"/>
              <a:gd name="connsiteX4" fmla="*/ 1341120 w 4876800"/>
              <a:gd name="connsiteY4" fmla="*/ 391886 h 594913"/>
              <a:gd name="connsiteX5" fmla="*/ 1593668 w 4876800"/>
              <a:gd name="connsiteY5" fmla="*/ 452846 h 594913"/>
              <a:gd name="connsiteX6" fmla="*/ 1715588 w 4876800"/>
              <a:gd name="connsiteY6" fmla="*/ 487680 h 594913"/>
              <a:gd name="connsiteX7" fmla="*/ 1933303 w 4876800"/>
              <a:gd name="connsiteY7" fmla="*/ 522515 h 594913"/>
              <a:gd name="connsiteX8" fmla="*/ 2107474 w 4876800"/>
              <a:gd name="connsiteY8" fmla="*/ 548640 h 594913"/>
              <a:gd name="connsiteX9" fmla="*/ 2264228 w 4876800"/>
              <a:gd name="connsiteY9" fmla="*/ 583475 h 594913"/>
              <a:gd name="connsiteX10" fmla="*/ 2351314 w 4876800"/>
              <a:gd name="connsiteY10" fmla="*/ 592183 h 594913"/>
              <a:gd name="connsiteX11" fmla="*/ 2455817 w 4876800"/>
              <a:gd name="connsiteY11" fmla="*/ 539932 h 594913"/>
              <a:gd name="connsiteX12" fmla="*/ 2551611 w 4876800"/>
              <a:gd name="connsiteY12" fmla="*/ 470263 h 594913"/>
              <a:gd name="connsiteX13" fmla="*/ 2673531 w 4876800"/>
              <a:gd name="connsiteY13" fmla="*/ 444138 h 594913"/>
              <a:gd name="connsiteX14" fmla="*/ 2821577 w 4876800"/>
              <a:gd name="connsiteY14" fmla="*/ 418012 h 594913"/>
              <a:gd name="connsiteX15" fmla="*/ 3082834 w 4876800"/>
              <a:gd name="connsiteY15" fmla="*/ 400595 h 594913"/>
              <a:gd name="connsiteX16" fmla="*/ 3396343 w 4876800"/>
              <a:gd name="connsiteY16" fmla="*/ 391886 h 594913"/>
              <a:gd name="connsiteX17" fmla="*/ 4075611 w 4876800"/>
              <a:gd name="connsiteY17" fmla="*/ 383178 h 594913"/>
              <a:gd name="connsiteX18" fmla="*/ 4606834 w 4876800"/>
              <a:gd name="connsiteY18" fmla="*/ 322218 h 594913"/>
              <a:gd name="connsiteX19" fmla="*/ 4798423 w 4876800"/>
              <a:gd name="connsiteY19" fmla="*/ 113212 h 594913"/>
              <a:gd name="connsiteX20" fmla="*/ 4876800 w 4876800"/>
              <a:gd name="connsiteY20" fmla="*/ 0 h 59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594913">
                <a:moveTo>
                  <a:pt x="0" y="365760"/>
                </a:moveTo>
                <a:cubicBezTo>
                  <a:pt x="124097" y="332377"/>
                  <a:pt x="248194" y="298994"/>
                  <a:pt x="357051" y="287383"/>
                </a:cubicBezTo>
                <a:cubicBezTo>
                  <a:pt x="465908" y="275772"/>
                  <a:pt x="535577" y="280126"/>
                  <a:pt x="653143" y="296092"/>
                </a:cubicBezTo>
                <a:cubicBezTo>
                  <a:pt x="770709" y="312058"/>
                  <a:pt x="947783" y="367212"/>
                  <a:pt x="1062446" y="383178"/>
                </a:cubicBezTo>
                <a:cubicBezTo>
                  <a:pt x="1177109" y="399144"/>
                  <a:pt x="1252583" y="380275"/>
                  <a:pt x="1341120" y="391886"/>
                </a:cubicBezTo>
                <a:cubicBezTo>
                  <a:pt x="1429657" y="403497"/>
                  <a:pt x="1531257" y="436880"/>
                  <a:pt x="1593668" y="452846"/>
                </a:cubicBezTo>
                <a:cubicBezTo>
                  <a:pt x="1656079" y="468812"/>
                  <a:pt x="1658982" y="476069"/>
                  <a:pt x="1715588" y="487680"/>
                </a:cubicBezTo>
                <a:cubicBezTo>
                  <a:pt x="1772194" y="499292"/>
                  <a:pt x="1933303" y="522515"/>
                  <a:pt x="1933303" y="522515"/>
                </a:cubicBezTo>
                <a:cubicBezTo>
                  <a:pt x="1998617" y="532675"/>
                  <a:pt x="2052320" y="538480"/>
                  <a:pt x="2107474" y="548640"/>
                </a:cubicBezTo>
                <a:cubicBezTo>
                  <a:pt x="2162628" y="558800"/>
                  <a:pt x="2223588" y="576218"/>
                  <a:pt x="2264228" y="583475"/>
                </a:cubicBezTo>
                <a:cubicBezTo>
                  <a:pt x="2304868" y="590732"/>
                  <a:pt x="2319383" y="599440"/>
                  <a:pt x="2351314" y="592183"/>
                </a:cubicBezTo>
                <a:cubicBezTo>
                  <a:pt x="2383245" y="584926"/>
                  <a:pt x="2422434" y="560252"/>
                  <a:pt x="2455817" y="539932"/>
                </a:cubicBezTo>
                <a:cubicBezTo>
                  <a:pt x="2489200" y="519612"/>
                  <a:pt x="2515325" y="486229"/>
                  <a:pt x="2551611" y="470263"/>
                </a:cubicBezTo>
                <a:cubicBezTo>
                  <a:pt x="2587897" y="454297"/>
                  <a:pt x="2628537" y="452846"/>
                  <a:pt x="2673531" y="444138"/>
                </a:cubicBezTo>
                <a:cubicBezTo>
                  <a:pt x="2718525" y="435430"/>
                  <a:pt x="2753360" y="425269"/>
                  <a:pt x="2821577" y="418012"/>
                </a:cubicBezTo>
                <a:cubicBezTo>
                  <a:pt x="2889794" y="410755"/>
                  <a:pt x="2987040" y="404949"/>
                  <a:pt x="3082834" y="400595"/>
                </a:cubicBezTo>
                <a:cubicBezTo>
                  <a:pt x="3178628" y="396241"/>
                  <a:pt x="3396343" y="391886"/>
                  <a:pt x="3396343" y="391886"/>
                </a:cubicBezTo>
                <a:lnTo>
                  <a:pt x="4075611" y="383178"/>
                </a:lnTo>
                <a:cubicBezTo>
                  <a:pt x="4277359" y="371567"/>
                  <a:pt x="4486365" y="367212"/>
                  <a:pt x="4606834" y="322218"/>
                </a:cubicBezTo>
                <a:cubicBezTo>
                  <a:pt x="4727303" y="277224"/>
                  <a:pt x="4753429" y="166915"/>
                  <a:pt x="4798423" y="113212"/>
                </a:cubicBezTo>
                <a:cubicBezTo>
                  <a:pt x="4843417" y="59509"/>
                  <a:pt x="4860108" y="29754"/>
                  <a:pt x="487680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10BD15A-B6DD-9C28-16BE-5649810C329D}"/>
              </a:ext>
            </a:extLst>
          </p:cNvPr>
          <p:cNvSpPr txBox="1"/>
          <p:nvPr/>
        </p:nvSpPr>
        <p:spPr>
          <a:xfrm>
            <a:off x="4984586" y="5674340"/>
            <a:ext cx="465192" cy="369332"/>
          </a:xfrm>
          <a:prstGeom prst="rect">
            <a:avLst/>
          </a:prstGeom>
          <a:noFill/>
        </p:spPr>
        <p:txBody>
          <a:bodyPr wrap="none" rtlCol="0">
            <a:spAutoFit/>
          </a:bodyPr>
          <a:lstStyle/>
          <a:p>
            <a:r>
              <a:rPr lang="en-US" dirty="0">
                <a:solidFill>
                  <a:schemeClr val="bg1"/>
                </a:solidFill>
              </a:rPr>
              <a:t>Silt</a:t>
            </a:r>
          </a:p>
        </p:txBody>
      </p:sp>
      <p:sp>
        <p:nvSpPr>
          <p:cNvPr id="10" name="TextBox 9">
            <a:extLst>
              <a:ext uri="{FF2B5EF4-FFF2-40B4-BE49-F238E27FC236}">
                <a16:creationId xmlns:a16="http://schemas.microsoft.com/office/drawing/2014/main" id="{98D2AFF5-2ADF-23F1-39F2-7260F59FC58E}"/>
              </a:ext>
            </a:extLst>
          </p:cNvPr>
          <p:cNvSpPr txBox="1"/>
          <p:nvPr/>
        </p:nvSpPr>
        <p:spPr>
          <a:xfrm>
            <a:off x="8409155" y="5702497"/>
            <a:ext cx="515105" cy="369332"/>
          </a:xfrm>
          <a:prstGeom prst="rect">
            <a:avLst/>
          </a:prstGeom>
          <a:noFill/>
        </p:spPr>
        <p:txBody>
          <a:bodyPr wrap="square">
            <a:spAutoFit/>
          </a:bodyPr>
          <a:lstStyle/>
          <a:p>
            <a:r>
              <a:rPr lang="en-US" dirty="0">
                <a:solidFill>
                  <a:schemeClr val="bg1"/>
                </a:solidFill>
              </a:rPr>
              <a:t>Silt</a:t>
            </a:r>
          </a:p>
        </p:txBody>
      </p:sp>
      <p:sp>
        <p:nvSpPr>
          <p:cNvPr id="21" name="Freeform: Shape 20">
            <a:extLst>
              <a:ext uri="{FF2B5EF4-FFF2-40B4-BE49-F238E27FC236}">
                <a16:creationId xmlns:a16="http://schemas.microsoft.com/office/drawing/2014/main" id="{0C2C4FEF-C1BE-1255-1EC6-87D4E53EA8CD}"/>
              </a:ext>
            </a:extLst>
          </p:cNvPr>
          <p:cNvSpPr/>
          <p:nvPr/>
        </p:nvSpPr>
        <p:spPr>
          <a:xfrm>
            <a:off x="4432663" y="5146766"/>
            <a:ext cx="5434148" cy="905691"/>
          </a:xfrm>
          <a:custGeom>
            <a:avLst/>
            <a:gdLst>
              <a:gd name="connsiteX0" fmla="*/ 0 w 5434148"/>
              <a:gd name="connsiteY0" fmla="*/ 17417 h 905691"/>
              <a:gd name="connsiteX1" fmla="*/ 104503 w 5434148"/>
              <a:gd name="connsiteY1" fmla="*/ 461554 h 905691"/>
              <a:gd name="connsiteX2" fmla="*/ 191588 w 5434148"/>
              <a:gd name="connsiteY2" fmla="*/ 687977 h 905691"/>
              <a:gd name="connsiteX3" fmla="*/ 357051 w 5434148"/>
              <a:gd name="connsiteY3" fmla="*/ 862148 h 905691"/>
              <a:gd name="connsiteX4" fmla="*/ 653143 w 5434148"/>
              <a:gd name="connsiteY4" fmla="*/ 879565 h 905691"/>
              <a:gd name="connsiteX5" fmla="*/ 2603863 w 5434148"/>
              <a:gd name="connsiteY5" fmla="*/ 888274 h 905691"/>
              <a:gd name="connsiteX6" fmla="*/ 4990011 w 5434148"/>
              <a:gd name="connsiteY6" fmla="*/ 905691 h 905691"/>
              <a:gd name="connsiteX7" fmla="*/ 5120640 w 5434148"/>
              <a:gd name="connsiteY7" fmla="*/ 879565 h 905691"/>
              <a:gd name="connsiteX8" fmla="*/ 5207726 w 5434148"/>
              <a:gd name="connsiteY8" fmla="*/ 766354 h 905691"/>
              <a:gd name="connsiteX9" fmla="*/ 5434148 w 5434148"/>
              <a:gd name="connsiteY9" fmla="*/ 0 h 90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4148" h="905691">
                <a:moveTo>
                  <a:pt x="0" y="17417"/>
                </a:moveTo>
                <a:cubicBezTo>
                  <a:pt x="36286" y="183605"/>
                  <a:pt x="72572" y="349794"/>
                  <a:pt x="104503" y="461554"/>
                </a:cubicBezTo>
                <a:cubicBezTo>
                  <a:pt x="136434" y="573314"/>
                  <a:pt x="149497" y="621211"/>
                  <a:pt x="191588" y="687977"/>
                </a:cubicBezTo>
                <a:cubicBezTo>
                  <a:pt x="233679" y="754743"/>
                  <a:pt x="280125" y="830217"/>
                  <a:pt x="357051" y="862148"/>
                </a:cubicBezTo>
                <a:cubicBezTo>
                  <a:pt x="433977" y="894079"/>
                  <a:pt x="653143" y="879565"/>
                  <a:pt x="653143" y="879565"/>
                </a:cubicBezTo>
                <a:lnTo>
                  <a:pt x="2603863" y="888274"/>
                </a:lnTo>
                <a:lnTo>
                  <a:pt x="4990011" y="905691"/>
                </a:lnTo>
                <a:cubicBezTo>
                  <a:pt x="5409474" y="904240"/>
                  <a:pt x="5084354" y="902788"/>
                  <a:pt x="5120640" y="879565"/>
                </a:cubicBezTo>
                <a:cubicBezTo>
                  <a:pt x="5156926" y="856342"/>
                  <a:pt x="5155475" y="912948"/>
                  <a:pt x="5207726" y="766354"/>
                </a:cubicBezTo>
                <a:cubicBezTo>
                  <a:pt x="5259977" y="619760"/>
                  <a:pt x="5347062" y="309880"/>
                  <a:pt x="5434148" y="0"/>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7ACE430-0C00-BD9A-2CEE-E8D411A775D8}"/>
              </a:ext>
            </a:extLst>
          </p:cNvPr>
          <p:cNvSpPr txBox="1"/>
          <p:nvPr/>
        </p:nvSpPr>
        <p:spPr>
          <a:xfrm>
            <a:off x="9690820" y="5425498"/>
            <a:ext cx="944682" cy="646331"/>
          </a:xfrm>
          <a:prstGeom prst="rect">
            <a:avLst/>
          </a:prstGeom>
          <a:noFill/>
        </p:spPr>
        <p:txBody>
          <a:bodyPr wrap="none" rtlCol="0">
            <a:spAutoFit/>
          </a:bodyPr>
          <a:lstStyle/>
          <a:p>
            <a:r>
              <a:rPr lang="en-US" dirty="0"/>
              <a:t>Digester</a:t>
            </a:r>
          </a:p>
          <a:p>
            <a:r>
              <a:rPr lang="en-US" dirty="0"/>
              <a:t>Basin</a:t>
            </a:r>
          </a:p>
        </p:txBody>
      </p:sp>
    </p:spTree>
    <p:extLst>
      <p:ext uri="{BB962C8B-B14F-4D97-AF65-F5344CB8AC3E}">
        <p14:creationId xmlns:p14="http://schemas.microsoft.com/office/powerpoint/2010/main" val="499166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ctrTitle"/>
          </p:nvPr>
        </p:nvSpPr>
        <p:spPr>
          <a:xfrm>
            <a:off x="1751012" y="627018"/>
            <a:ext cx="8689976" cy="2656114"/>
          </a:xfrm>
        </p:spPr>
        <p:txBody>
          <a:bodyPr anchor="ctr"/>
          <a:lstStyle/>
          <a:p>
            <a:r>
              <a:rPr lang="en-US" b="1" dirty="0">
                <a:effectLst>
                  <a:outerShdw blurRad="38100" dist="63500" dir="2700000" algn="tl">
                    <a:schemeClr val="bg1">
                      <a:alpha val="43000"/>
                    </a:schemeClr>
                  </a:outerShdw>
                </a:effectLst>
              </a:rPr>
              <a:t>Technical discussion</a:t>
            </a:r>
            <a:endParaRPr lang="en-US" dirty="0">
              <a:effectLst>
                <a:outerShdw blurRad="38100" dist="63500" dir="2700000" algn="tl">
                  <a:schemeClr val="bg1">
                    <a:alpha val="43000"/>
                  </a:schemeClr>
                </a:outerShdw>
              </a:effectLst>
            </a:endParaRPr>
          </a:p>
        </p:txBody>
      </p:sp>
      <p:pic>
        <p:nvPicPr>
          <p:cNvPr id="7" name="Picture 6">
            <a:extLst>
              <a:ext uri="{FF2B5EF4-FFF2-40B4-BE49-F238E27FC236}">
                <a16:creationId xmlns:a16="http://schemas.microsoft.com/office/drawing/2014/main" id="{56B01EC7-D8C8-913F-16EE-790B527E3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4671" y="2825634"/>
            <a:ext cx="5042658" cy="2965565"/>
          </a:xfrm>
          <a:prstGeom prst="rect">
            <a:avLst/>
          </a:prstGeom>
        </p:spPr>
      </p:pic>
    </p:spTree>
    <p:extLst>
      <p:ext uri="{BB962C8B-B14F-4D97-AF65-F5344CB8AC3E}">
        <p14:creationId xmlns:p14="http://schemas.microsoft.com/office/powerpoint/2010/main" val="2993529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9B20F8F8-7A61-E201-44B0-96CF9E8E6E14}"/>
              </a:ext>
            </a:extLst>
          </p:cNvPr>
          <p:cNvSpPr txBox="1"/>
          <p:nvPr/>
        </p:nvSpPr>
        <p:spPr>
          <a:xfrm>
            <a:off x="770353" y="1017702"/>
            <a:ext cx="10906783" cy="4524315"/>
          </a:xfrm>
          <a:prstGeom prst="rect">
            <a:avLst/>
          </a:prstGeom>
          <a:noFill/>
        </p:spPr>
        <p:txBody>
          <a:bodyPr wrap="square" rtlCol="0">
            <a:spAutoFit/>
          </a:bodyPr>
          <a:lstStyle/>
          <a:p>
            <a:pPr algn="just"/>
            <a:r>
              <a:rPr lang="en-US" sz="3200" dirty="0"/>
              <a:t>“After careful examination of hundreds of miles of MASW data</a:t>
            </a:r>
          </a:p>
          <a:p>
            <a:pPr algn="just"/>
            <a:r>
              <a:rPr lang="en-US" sz="3200" dirty="0"/>
              <a:t>it finally occurred to me that we should not be relying on drilling information alone for </a:t>
            </a:r>
            <a:r>
              <a:rPr lang="en-US" sz="3200" dirty="0">
                <a:solidFill>
                  <a:srgbClr val="FF0000"/>
                </a:solidFill>
              </a:rPr>
              <a:t>Geotechnical Site Characterization</a:t>
            </a:r>
            <a:r>
              <a:rPr lang="en-US" sz="3200" dirty="0"/>
              <a:t>. The spatial sampling cannot possibly discover the CRUX aspects of the site that keep the project on time, under budget and out of litigation. In fact, the only way to conduct a cost effective boring campaign on most sites is to first conduct an MASW survey to help direct and make sense of the boring data. “</a:t>
            </a:r>
          </a:p>
          <a:p>
            <a:pPr algn="just"/>
            <a:r>
              <a:rPr lang="en-US" sz="3200" dirty="0"/>
              <a:t>													</a:t>
            </a:r>
            <a:r>
              <a:rPr lang="en-US" sz="3200" i="1" dirty="0"/>
              <a:t>	Mike </a:t>
            </a:r>
            <a:r>
              <a:rPr lang="en-US" sz="3200" i="1" dirty="0" err="1"/>
              <a:t>Rowee</a:t>
            </a:r>
            <a:r>
              <a:rPr lang="en-US" sz="3200" i="1" dirty="0"/>
              <a:t> 2019</a:t>
            </a:r>
          </a:p>
        </p:txBody>
      </p:sp>
    </p:spTree>
    <p:extLst>
      <p:ext uri="{BB962C8B-B14F-4D97-AF65-F5344CB8AC3E}">
        <p14:creationId xmlns:p14="http://schemas.microsoft.com/office/powerpoint/2010/main" val="378016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956464"/>
            <a:ext cx="2587085" cy="4904405"/>
          </a:xfrm>
        </p:spPr>
        <p:txBody>
          <a:bodyPr>
            <a:normAutofit/>
          </a:bodyPr>
          <a:lstStyle/>
          <a:p>
            <a:pPr marL="0" indent="0">
              <a:buNone/>
            </a:pPr>
            <a:endParaRPr lang="en-US" sz="2400" dirty="0"/>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54C72AFF-F9F6-A92A-566F-FF2C89411C14}"/>
              </a:ext>
            </a:extLst>
          </p:cNvPr>
          <p:cNvCxnSpPr>
            <a:cxnSpLocks/>
          </p:cNvCxnSpPr>
          <p:nvPr/>
        </p:nvCxnSpPr>
        <p:spPr>
          <a:xfrm flipV="1">
            <a:off x="7104888" y="4224552"/>
            <a:ext cx="322218" cy="7453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BA24EF0-6219-990A-8829-FEE118A70DF1}"/>
              </a:ext>
            </a:extLst>
          </p:cNvPr>
          <p:cNvSpPr txBox="1"/>
          <p:nvPr/>
        </p:nvSpPr>
        <p:spPr>
          <a:xfrm>
            <a:off x="4058142" y="3565307"/>
            <a:ext cx="4720046" cy="2585323"/>
          </a:xfrm>
          <a:prstGeom prst="rect">
            <a:avLst/>
          </a:prstGeom>
          <a:noFill/>
        </p:spPr>
        <p:txBody>
          <a:bodyPr wrap="square" rtlCol="0">
            <a:spAutoFit/>
          </a:bodyPr>
          <a:lstStyle/>
          <a:p>
            <a:pPr algn="ctr"/>
            <a:r>
              <a:rPr lang="en-US" sz="2400" dirty="0"/>
              <a:t>3Dgeophysics Corporation</a:t>
            </a:r>
          </a:p>
          <a:p>
            <a:pPr algn="ctr"/>
            <a:r>
              <a:rPr lang="en-US" sz="2400" dirty="0"/>
              <a:t>9675</a:t>
            </a:r>
            <a:r>
              <a:rPr lang="en-US" sz="2400" i="1" dirty="0"/>
              <a:t> Summit </a:t>
            </a:r>
            <a:r>
              <a:rPr lang="en-US" sz="2400" dirty="0"/>
              <a:t>Place</a:t>
            </a:r>
          </a:p>
          <a:p>
            <a:pPr algn="ctr"/>
            <a:r>
              <a:rPr lang="en-US" sz="2400" dirty="0"/>
              <a:t>Chaska, MN 55318</a:t>
            </a:r>
          </a:p>
          <a:p>
            <a:pPr algn="ctr"/>
            <a:r>
              <a:rPr lang="en-US" sz="2400" dirty="0">
                <a:latin typeface="Arial Black" panose="020B0A04020102020204" pitchFamily="34" charset="0"/>
              </a:rPr>
              <a:t>Brian Herridge</a:t>
            </a:r>
          </a:p>
          <a:p>
            <a:pPr algn="ctr"/>
            <a:r>
              <a:rPr lang="en-US" sz="2400" dirty="0"/>
              <a:t>612.889.9520</a:t>
            </a:r>
          </a:p>
          <a:p>
            <a:pPr algn="ctr"/>
            <a:r>
              <a:rPr lang="en-US" sz="2400" dirty="0">
                <a:solidFill>
                  <a:schemeClr val="accent1">
                    <a:lumMod val="75000"/>
                  </a:schemeClr>
                </a:solidFill>
                <a:hlinkClick r:id="rId3">
                  <a:extLst>
                    <a:ext uri="{A12FA001-AC4F-418D-AE19-62706E023703}">
                      <ahyp:hlinkClr xmlns:ahyp="http://schemas.microsoft.com/office/drawing/2018/hyperlinkcolor" val="tx"/>
                    </a:ext>
                  </a:extLst>
                </a:hlinkClick>
              </a:rPr>
              <a:t>Brian@3Dgeophysics.com</a:t>
            </a:r>
            <a:endParaRPr lang="en-US" sz="2400" dirty="0">
              <a:solidFill>
                <a:schemeClr val="accent1">
                  <a:lumMod val="75000"/>
                </a:schemeClr>
              </a:solidFill>
            </a:endParaRPr>
          </a:p>
          <a:p>
            <a:endParaRPr lang="en-US" dirty="0"/>
          </a:p>
        </p:txBody>
      </p:sp>
      <p:pic>
        <p:nvPicPr>
          <p:cNvPr id="7" name="Picture 6">
            <a:extLst>
              <a:ext uri="{FF2B5EF4-FFF2-40B4-BE49-F238E27FC236}">
                <a16:creationId xmlns:a16="http://schemas.microsoft.com/office/drawing/2014/main" id="{A817B8DB-0324-8B2B-DE4A-1BE17ECF0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09" y="476236"/>
            <a:ext cx="5488320" cy="1723101"/>
          </a:xfrm>
          <a:prstGeom prst="rect">
            <a:avLst/>
          </a:prstGeom>
        </p:spPr>
      </p:pic>
      <p:sp>
        <p:nvSpPr>
          <p:cNvPr id="5" name="TextBox 4">
            <a:extLst>
              <a:ext uri="{FF2B5EF4-FFF2-40B4-BE49-F238E27FC236}">
                <a16:creationId xmlns:a16="http://schemas.microsoft.com/office/drawing/2014/main" id="{69DBA814-2AE7-519B-2506-11D9EF865B80}"/>
              </a:ext>
            </a:extLst>
          </p:cNvPr>
          <p:cNvSpPr txBox="1"/>
          <p:nvPr/>
        </p:nvSpPr>
        <p:spPr>
          <a:xfrm>
            <a:off x="2261696" y="3036751"/>
            <a:ext cx="8885195" cy="400110"/>
          </a:xfrm>
          <a:prstGeom prst="rect">
            <a:avLst/>
          </a:prstGeom>
          <a:noFill/>
        </p:spPr>
        <p:txBody>
          <a:bodyPr wrap="square" rtlCol="0">
            <a:spAutoFit/>
          </a:bodyPr>
          <a:lstStyle/>
          <a:p>
            <a:r>
              <a:rPr lang="en-US" sz="2000" b="1" dirty="0">
                <a:solidFill>
                  <a:srgbClr val="FFFF00"/>
                </a:solidFill>
                <a:latin typeface="Script MT Bold" panose="03040602040607080904" pitchFamily="66" charset="0"/>
              </a:rPr>
              <a:t>Service * Sources * Accessories * Consultation * Training * Hardware * Software </a:t>
            </a:r>
          </a:p>
        </p:txBody>
      </p:sp>
      <p:sp>
        <p:nvSpPr>
          <p:cNvPr id="8" name="TextBox 7">
            <a:extLst>
              <a:ext uri="{FF2B5EF4-FFF2-40B4-BE49-F238E27FC236}">
                <a16:creationId xmlns:a16="http://schemas.microsoft.com/office/drawing/2014/main" id="{980DB692-B7C7-FE87-A56C-78AB06484541}"/>
              </a:ext>
            </a:extLst>
          </p:cNvPr>
          <p:cNvSpPr txBox="1"/>
          <p:nvPr/>
        </p:nvSpPr>
        <p:spPr>
          <a:xfrm>
            <a:off x="2464525" y="2327784"/>
            <a:ext cx="8113118" cy="523220"/>
          </a:xfrm>
          <a:prstGeom prst="rect">
            <a:avLst/>
          </a:prstGeom>
          <a:noFill/>
        </p:spPr>
        <p:txBody>
          <a:bodyPr wrap="none" rtlCol="0">
            <a:spAutoFit/>
          </a:bodyPr>
          <a:lstStyle/>
          <a:p>
            <a:r>
              <a:rPr lang="en-US" sz="2800" b="1" dirty="0">
                <a:solidFill>
                  <a:schemeClr val="accent6">
                    <a:lumMod val="50000"/>
                  </a:schemeClr>
                </a:solidFill>
              </a:rPr>
              <a:t>The Global Leader in MASW and Dispersion Analysis</a:t>
            </a:r>
          </a:p>
        </p:txBody>
      </p:sp>
    </p:spTree>
    <p:extLst>
      <p:ext uri="{BB962C8B-B14F-4D97-AF65-F5344CB8AC3E}">
        <p14:creationId xmlns:p14="http://schemas.microsoft.com/office/powerpoint/2010/main" val="1940799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4" y="577422"/>
            <a:ext cx="10364451" cy="747946"/>
          </a:xfrm>
        </p:spPr>
        <p:txBody>
          <a:bodyPr anchor="t">
            <a:noAutofit/>
          </a:bodyPr>
          <a:lstStyle/>
          <a:p>
            <a:r>
              <a:rPr lang="en-US" sz="4000" b="1" dirty="0">
                <a:effectLst>
                  <a:outerShdw blurRad="38100" dist="63500" dir="2700000" algn="tl">
                    <a:schemeClr val="bg1">
                      <a:alpha val="43000"/>
                    </a:schemeClr>
                  </a:outerShdw>
                </a:effectLst>
              </a:rPr>
              <a:t>What is </a:t>
            </a:r>
            <a:r>
              <a:rPr lang="en-US" sz="4000" b="1" dirty="0" err="1">
                <a:effectLst>
                  <a:outerShdw blurRad="38100" dist="63500" dir="2700000" algn="tl">
                    <a:schemeClr val="bg1">
                      <a:alpha val="43000"/>
                    </a:schemeClr>
                  </a:outerShdw>
                </a:effectLst>
              </a:rPr>
              <a:t>Masw</a:t>
            </a:r>
            <a:r>
              <a:rPr lang="en-US" sz="4000" b="1" dirty="0">
                <a:effectLst>
                  <a:outerShdw blurRad="38100" dist="63500" dir="2700000" algn="tl">
                    <a:schemeClr val="bg1">
                      <a:alpha val="43000"/>
                    </a:schemeClr>
                  </a:outerShdw>
                </a:effectLst>
              </a:rPr>
              <a:t>?</a:t>
            </a:r>
            <a:endParaRPr lang="en-US" sz="4000"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1461500"/>
            <a:ext cx="11771567" cy="2000892"/>
          </a:xfrm>
        </p:spPr>
        <p:txBody>
          <a:bodyPr>
            <a:normAutofit/>
          </a:bodyPr>
          <a:lstStyle/>
          <a:p>
            <a:pPr marL="0" indent="0" algn="just">
              <a:buNone/>
            </a:pPr>
            <a:r>
              <a:rPr lang="en-US" b="1" cap="none" dirty="0">
                <a:solidFill>
                  <a:schemeClr val="tx1"/>
                </a:solidFill>
              </a:rPr>
              <a:t>Definition</a:t>
            </a:r>
            <a:r>
              <a:rPr lang="en-US" cap="none" dirty="0">
                <a:solidFill>
                  <a:schemeClr val="tx1"/>
                </a:solidFill>
              </a:rPr>
              <a:t>:  MASW surveying is a </a:t>
            </a:r>
            <a:r>
              <a:rPr lang="en-US" u="sng" cap="none" dirty="0">
                <a:solidFill>
                  <a:schemeClr val="tx1"/>
                </a:solidFill>
              </a:rPr>
              <a:t>non-intrusive</a:t>
            </a:r>
            <a:r>
              <a:rPr lang="en-US" cap="none" dirty="0">
                <a:solidFill>
                  <a:schemeClr val="tx1"/>
                </a:solidFill>
              </a:rPr>
              <a:t> imaging technique that is performed on the ground surface.  MASW is a </a:t>
            </a:r>
            <a:r>
              <a:rPr lang="en-US" u="sng" cap="none" dirty="0">
                <a:solidFill>
                  <a:schemeClr val="tx1"/>
                </a:solidFill>
              </a:rPr>
              <a:t>seismic method</a:t>
            </a:r>
            <a:r>
              <a:rPr lang="en-US" cap="none" dirty="0">
                <a:solidFill>
                  <a:schemeClr val="tx1"/>
                </a:solidFill>
              </a:rPr>
              <a:t> that generates two-dimensional </a:t>
            </a:r>
            <a:r>
              <a:rPr lang="en-US" u="sng" cap="none" dirty="0">
                <a:solidFill>
                  <a:schemeClr val="tx1"/>
                </a:solidFill>
              </a:rPr>
              <a:t>cross sections</a:t>
            </a:r>
            <a:r>
              <a:rPr lang="en-US" cap="none" dirty="0">
                <a:solidFill>
                  <a:schemeClr val="tx1"/>
                </a:solidFill>
              </a:rPr>
              <a:t> of </a:t>
            </a:r>
            <a:r>
              <a:rPr lang="en-US" u="sng" cap="none" dirty="0">
                <a:solidFill>
                  <a:schemeClr val="tx1"/>
                </a:solidFill>
              </a:rPr>
              <a:t>shear wave velocity versus depth</a:t>
            </a:r>
            <a:r>
              <a:rPr lang="en-US" cap="none" dirty="0">
                <a:solidFill>
                  <a:schemeClr val="tx1"/>
                </a:solidFill>
              </a:rPr>
              <a:t> by analyzing surface waves on multi-channel seismic records. </a:t>
            </a:r>
          </a:p>
          <a:p>
            <a:pPr marL="0" indent="0" algn="ctr">
              <a:buNone/>
            </a:pPr>
            <a:r>
              <a:rPr lang="en-US" b="1" cap="none" dirty="0"/>
              <a:t> Shear-Wave (S-wave) Velocity related directly to Material Shear Strength </a:t>
            </a:r>
          </a:p>
          <a:p>
            <a:endParaRPr lang="en-US" cap="none" dirty="0">
              <a:solidFill>
                <a:schemeClr val="tx1"/>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670765CC-8B2A-9544-3FE6-13E25F18A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224" y="3244770"/>
            <a:ext cx="7083552" cy="3035808"/>
          </a:xfrm>
          <a:prstGeom prst="rect">
            <a:avLst/>
          </a:prstGeom>
          <a:ln>
            <a:noFill/>
          </a:ln>
          <a:effectLst>
            <a:outerShdw blurRad="292100" dist="139700" dir="2700000" algn="tl" rotWithShape="0">
              <a:srgbClr val="333333">
                <a:alpha val="65000"/>
              </a:srgbClr>
            </a:outerShdw>
          </a:effectLst>
        </p:spPr>
      </p:pic>
      <p:sp>
        <p:nvSpPr>
          <p:cNvPr id="4" name="Arrow: Right 3">
            <a:extLst>
              <a:ext uri="{FF2B5EF4-FFF2-40B4-BE49-F238E27FC236}">
                <a16:creationId xmlns:a16="http://schemas.microsoft.com/office/drawing/2014/main" id="{9439EA1D-7CC7-7ECA-1737-4CD1D322363D}"/>
              </a:ext>
            </a:extLst>
          </p:cNvPr>
          <p:cNvSpPr/>
          <p:nvPr/>
        </p:nvSpPr>
        <p:spPr>
          <a:xfrm>
            <a:off x="1754032" y="2785713"/>
            <a:ext cx="396815" cy="294536"/>
          </a:xfrm>
          <a:prstGeom prst="rightArrow">
            <a:avLst/>
          </a:prstGeom>
          <a:ln>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13C1C6B3-62D4-4EAA-2FEB-D768897E4676}"/>
              </a:ext>
            </a:extLst>
          </p:cNvPr>
          <p:cNvSpPr/>
          <p:nvPr/>
        </p:nvSpPr>
        <p:spPr>
          <a:xfrm rot="10800000">
            <a:off x="10041153" y="2785713"/>
            <a:ext cx="396815" cy="294536"/>
          </a:xfrm>
          <a:prstGeom prst="rightArrow">
            <a:avLst/>
          </a:prstGeom>
          <a:ln w="28575">
            <a:solidFill>
              <a:schemeClr val="tx1">
                <a:lumMod val="75000"/>
                <a:lumOff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559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5" y="618518"/>
            <a:ext cx="10364451" cy="747946"/>
          </a:xfrm>
        </p:spPr>
        <p:txBody>
          <a:bodyPr anchor="t"/>
          <a:lstStyle/>
          <a:p>
            <a:r>
              <a:rPr lang="en-US" b="1" dirty="0">
                <a:effectLst>
                  <a:outerShdw blurRad="38100" dist="63500" dir="2700000" algn="tl">
                    <a:schemeClr val="bg1">
                      <a:alpha val="43000"/>
                    </a:schemeClr>
                  </a:outerShdw>
                </a:effectLst>
              </a:rPr>
              <a:t>how does it work?</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0" y="508967"/>
            <a:ext cx="3762103" cy="5898555"/>
          </a:xfrm>
        </p:spPr>
        <p:txBody>
          <a:bodyPr>
            <a:normAutofit fontScale="62500" lnSpcReduction="20000"/>
          </a:bodyPr>
          <a:lstStyle/>
          <a:p>
            <a:r>
              <a:rPr lang="en-US" sz="2400" dirty="0">
                <a:solidFill>
                  <a:schemeClr val="tx1"/>
                </a:solidFill>
              </a:rPr>
              <a:t>The objective of MASW shooting is to generate the necessary spectrum of surface waves then measure the speed of each of those useful frequencies.</a:t>
            </a:r>
          </a:p>
          <a:p>
            <a:r>
              <a:rPr lang="en-US" sz="2400" dirty="0"/>
              <a:t>This a robust process because surface waves are generally very large amplitude events compared to others.</a:t>
            </a:r>
          </a:p>
          <a:p>
            <a:r>
              <a:rPr lang="en-US" sz="2400" dirty="0"/>
              <a:t>Unlike refraction Analysis The frequencies are distilled and clocked not using a single sample but all of the samples in a record.</a:t>
            </a:r>
          </a:p>
          <a:p>
            <a:r>
              <a:rPr lang="en-US" sz="2400" dirty="0"/>
              <a:t>The seismic record to the right is 240 channels using a dynamite shot for the source at station 77.</a:t>
            </a:r>
          </a:p>
          <a:p>
            <a:r>
              <a:rPr lang="en-US" sz="2400" dirty="0"/>
              <a:t>The red wavelet drawn on the record is 2 Hz - The lower end of useful signal using MASW. A low frequency Source {not a sledge Hammer} is required to generate frequencies as low as 2 Hz.</a:t>
            </a:r>
          </a:p>
          <a:p>
            <a:endParaRPr lang="en-US" sz="2400" dirty="0">
              <a:solidFill>
                <a:schemeClr val="tx1"/>
              </a:solidFill>
            </a:endParaRPr>
          </a:p>
          <a:p>
            <a:endParaRPr lang="en-US" sz="2400" dirty="0">
              <a:solidFill>
                <a:schemeClr val="tx1"/>
              </a:solidFill>
            </a:endParaRPr>
          </a:p>
          <a:p>
            <a:endParaRPr lang="en-US" sz="2400" dirty="0"/>
          </a:p>
          <a:p>
            <a:pPr marL="0" indent="0">
              <a:buNone/>
            </a:pPr>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15622088-ECA7-AFA4-2C3A-3695276C7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7100" y="108857"/>
            <a:ext cx="7698380" cy="3640182"/>
          </a:xfrm>
          <a:prstGeom prst="rect">
            <a:avLst/>
          </a:prstGeom>
        </p:spPr>
      </p:pic>
      <p:pic>
        <p:nvPicPr>
          <p:cNvPr id="11" name="Picture 10">
            <a:extLst>
              <a:ext uri="{FF2B5EF4-FFF2-40B4-BE49-F238E27FC236}">
                <a16:creationId xmlns:a16="http://schemas.microsoft.com/office/drawing/2014/main" id="{3F68AAA1-29E1-77BA-24AC-4511A3263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7100" y="3131027"/>
            <a:ext cx="7661458" cy="2978522"/>
          </a:xfrm>
          <a:prstGeom prst="rect">
            <a:avLst/>
          </a:prstGeom>
        </p:spPr>
      </p:pic>
      <p:sp>
        <p:nvSpPr>
          <p:cNvPr id="14" name="TextBox 13">
            <a:extLst>
              <a:ext uri="{FF2B5EF4-FFF2-40B4-BE49-F238E27FC236}">
                <a16:creationId xmlns:a16="http://schemas.microsoft.com/office/drawing/2014/main" id="{BEDD0B74-6CFA-060D-60A0-FB7C15C249E5}"/>
              </a:ext>
            </a:extLst>
          </p:cNvPr>
          <p:cNvSpPr txBox="1"/>
          <p:nvPr/>
        </p:nvSpPr>
        <p:spPr>
          <a:xfrm>
            <a:off x="7785463" y="5004814"/>
            <a:ext cx="3178628" cy="646331"/>
          </a:xfrm>
          <a:prstGeom prst="rect">
            <a:avLst/>
          </a:prstGeom>
          <a:noFill/>
        </p:spPr>
        <p:txBody>
          <a:bodyPr wrap="square" rtlCol="0">
            <a:spAutoFit/>
          </a:bodyPr>
          <a:lstStyle/>
          <a:p>
            <a:r>
              <a:rPr lang="en-US" sz="3600" b="1" dirty="0">
                <a:solidFill>
                  <a:srgbClr val="FFFF00"/>
                </a:solidFill>
              </a:rPr>
              <a:t>Surface Waves</a:t>
            </a:r>
          </a:p>
        </p:txBody>
      </p:sp>
      <p:sp>
        <p:nvSpPr>
          <p:cNvPr id="15" name="TextBox 14">
            <a:extLst>
              <a:ext uri="{FF2B5EF4-FFF2-40B4-BE49-F238E27FC236}">
                <a16:creationId xmlns:a16="http://schemas.microsoft.com/office/drawing/2014/main" id="{3DF427A0-6F49-068B-CB24-995E60315880}"/>
              </a:ext>
            </a:extLst>
          </p:cNvPr>
          <p:cNvSpPr txBox="1"/>
          <p:nvPr/>
        </p:nvSpPr>
        <p:spPr>
          <a:xfrm>
            <a:off x="7785463" y="2064675"/>
            <a:ext cx="3013166" cy="523220"/>
          </a:xfrm>
          <a:prstGeom prst="rect">
            <a:avLst/>
          </a:prstGeom>
          <a:noFill/>
        </p:spPr>
        <p:txBody>
          <a:bodyPr wrap="square" rtlCol="0">
            <a:spAutoFit/>
          </a:bodyPr>
          <a:lstStyle/>
          <a:p>
            <a:r>
              <a:rPr lang="en-US" sz="2800" b="1" dirty="0"/>
              <a:t>MASW PROCESS</a:t>
            </a:r>
          </a:p>
        </p:txBody>
      </p:sp>
      <p:sp>
        <p:nvSpPr>
          <p:cNvPr id="4" name="TextBox 3">
            <a:extLst>
              <a:ext uri="{FF2B5EF4-FFF2-40B4-BE49-F238E27FC236}">
                <a16:creationId xmlns:a16="http://schemas.microsoft.com/office/drawing/2014/main" id="{947F4B11-3A35-1EB8-A36F-8EE05E224F59}"/>
              </a:ext>
            </a:extLst>
          </p:cNvPr>
          <p:cNvSpPr txBox="1"/>
          <p:nvPr/>
        </p:nvSpPr>
        <p:spPr>
          <a:xfrm>
            <a:off x="367398" y="108857"/>
            <a:ext cx="2436693" cy="400110"/>
          </a:xfrm>
          <a:prstGeom prst="rect">
            <a:avLst/>
          </a:prstGeom>
          <a:noFill/>
        </p:spPr>
        <p:txBody>
          <a:bodyPr wrap="none" rtlCol="0">
            <a:spAutoFit/>
          </a:bodyPr>
          <a:lstStyle/>
          <a:p>
            <a:r>
              <a:rPr lang="en-US" sz="2000" b="1" dirty="0"/>
              <a:t>HOW DOES IT WORK</a:t>
            </a:r>
          </a:p>
        </p:txBody>
      </p:sp>
      <p:sp>
        <p:nvSpPr>
          <p:cNvPr id="10" name="Rectangle 9">
            <a:extLst>
              <a:ext uri="{FF2B5EF4-FFF2-40B4-BE49-F238E27FC236}">
                <a16:creationId xmlns:a16="http://schemas.microsoft.com/office/drawing/2014/main" id="{72265F24-5BA5-935F-CB10-FFAB3A9D0E85}"/>
              </a:ext>
            </a:extLst>
          </p:cNvPr>
          <p:cNvSpPr/>
          <p:nvPr/>
        </p:nvSpPr>
        <p:spPr>
          <a:xfrm>
            <a:off x="3677100" y="3131027"/>
            <a:ext cx="7661458" cy="297852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842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4" y="362309"/>
            <a:ext cx="10364451" cy="747946"/>
          </a:xfrm>
        </p:spPr>
        <p:txBody>
          <a:bodyPr anchor="t"/>
          <a:lstStyle/>
          <a:p>
            <a:r>
              <a:rPr lang="en-US" b="1" dirty="0">
                <a:effectLst>
                  <a:outerShdw blurRad="38100" dist="63500" dir="2700000" algn="tl">
                    <a:schemeClr val="bg1">
                      <a:alpha val="43000"/>
                    </a:schemeClr>
                  </a:outerShdw>
                </a:effectLst>
              </a:rPr>
              <a:t>What is the Process?</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1243791"/>
            <a:ext cx="4069347" cy="4906839"/>
          </a:xfrm>
        </p:spPr>
        <p:txBody>
          <a:bodyPr>
            <a:normAutofit fontScale="92500" lnSpcReduction="20000"/>
          </a:bodyPr>
          <a:lstStyle/>
          <a:p>
            <a:pPr marL="0" indent="0" algn="just">
              <a:buNone/>
            </a:pPr>
            <a:r>
              <a:rPr lang="en-US" sz="2400" b="1" cap="none" dirty="0">
                <a:solidFill>
                  <a:schemeClr val="tx1"/>
                </a:solidFill>
              </a:rPr>
              <a:t>STEPS</a:t>
            </a:r>
            <a:endParaRPr lang="en-US" b="1" cap="none" dirty="0">
              <a:solidFill>
                <a:schemeClr val="tx1"/>
              </a:solidFill>
            </a:endParaRPr>
          </a:p>
          <a:p>
            <a:r>
              <a:rPr lang="en-US" b="1" cap="none" dirty="0">
                <a:solidFill>
                  <a:schemeClr val="tx1"/>
                </a:solidFill>
              </a:rPr>
              <a:t>(A) </a:t>
            </a:r>
            <a:r>
              <a:rPr lang="en-US" cap="none" dirty="0">
                <a:solidFill>
                  <a:schemeClr val="tx1"/>
                </a:solidFill>
              </a:rPr>
              <a:t>Collect a seismic record</a:t>
            </a:r>
          </a:p>
          <a:p>
            <a:r>
              <a:rPr lang="en-US" b="1" cap="none" dirty="0"/>
              <a:t>(B) </a:t>
            </a:r>
            <a:r>
              <a:rPr lang="en-US" cap="none" dirty="0"/>
              <a:t>Surface wave “spectra” are calculated</a:t>
            </a:r>
          </a:p>
          <a:p>
            <a:r>
              <a:rPr lang="en-US" b="1" cap="none" dirty="0">
                <a:solidFill>
                  <a:schemeClr val="tx1"/>
                </a:solidFill>
              </a:rPr>
              <a:t>(C) </a:t>
            </a:r>
            <a:r>
              <a:rPr lang="en-US" cap="none" dirty="0">
                <a:solidFill>
                  <a:schemeClr val="tx1"/>
                </a:solidFill>
              </a:rPr>
              <a:t>Dispersion curve (velocity vs frequency) of the data record is interpreted</a:t>
            </a:r>
          </a:p>
          <a:p>
            <a:r>
              <a:rPr lang="en-US" b="1" cap="none" dirty="0">
                <a:solidFill>
                  <a:schemeClr val="tx1"/>
                </a:solidFill>
              </a:rPr>
              <a:t>(D) </a:t>
            </a:r>
            <a:r>
              <a:rPr lang="en-US" cap="none" dirty="0">
                <a:solidFill>
                  <a:schemeClr val="tx1"/>
                </a:solidFill>
              </a:rPr>
              <a:t>Inversion analysis produces a 1D velocity vs depth model</a:t>
            </a:r>
          </a:p>
          <a:p>
            <a:r>
              <a:rPr lang="en-US" b="1" cap="none" dirty="0"/>
              <a:t>(E)</a:t>
            </a:r>
            <a:r>
              <a:rPr lang="en-US" cap="none" dirty="0"/>
              <a:t> 1D models from multiple records taken in a line are combined &amp; interpolated to generate a 2D cross section</a:t>
            </a:r>
            <a:endParaRPr lang="en-US" cap="none" dirty="0">
              <a:solidFill>
                <a:schemeClr val="tx1"/>
              </a:solidFill>
            </a:endParaRPr>
          </a:p>
          <a:p>
            <a:pPr algn="just"/>
            <a:endParaRPr lang="en-US" cap="none" dirty="0">
              <a:solidFill>
                <a:schemeClr val="tx1"/>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972FB917-A4A2-455C-6883-9AEDDE77F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382" y="1351414"/>
            <a:ext cx="7593613" cy="488806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6268C58-9116-4286-F999-D7D6A89E7E14}"/>
              </a:ext>
            </a:extLst>
          </p:cNvPr>
          <p:cNvSpPr txBox="1"/>
          <p:nvPr/>
        </p:nvSpPr>
        <p:spPr>
          <a:xfrm>
            <a:off x="9172030" y="6012376"/>
            <a:ext cx="2919826" cy="261610"/>
          </a:xfrm>
          <a:prstGeom prst="rect">
            <a:avLst/>
          </a:prstGeom>
          <a:noFill/>
        </p:spPr>
        <p:txBody>
          <a:bodyPr wrap="square">
            <a:spAutoFit/>
          </a:bodyPr>
          <a:lstStyle/>
          <a:p>
            <a:r>
              <a:rPr lang="en-US" sz="1050" dirty="0">
                <a:solidFill>
                  <a:srgbClr val="000000"/>
                </a:solidFill>
              </a:rPr>
              <a:t>Image from Donohue, </a:t>
            </a:r>
            <a:r>
              <a:rPr lang="en-US" sz="1050" dirty="0" err="1">
                <a:solidFill>
                  <a:srgbClr val="000000"/>
                </a:solidFill>
              </a:rPr>
              <a:t>Forristal</a:t>
            </a:r>
            <a:r>
              <a:rPr lang="en-US" sz="1050" dirty="0">
                <a:solidFill>
                  <a:srgbClr val="000000"/>
                </a:solidFill>
              </a:rPr>
              <a:t>, &amp; Donohue (2013)</a:t>
            </a:r>
          </a:p>
        </p:txBody>
      </p:sp>
    </p:spTree>
    <p:extLst>
      <p:ext uri="{BB962C8B-B14F-4D97-AF65-F5344CB8AC3E}">
        <p14:creationId xmlns:p14="http://schemas.microsoft.com/office/powerpoint/2010/main" val="331174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6917-B908-720B-18D9-A1B8EB39BAC9}"/>
              </a:ext>
            </a:extLst>
          </p:cNvPr>
          <p:cNvSpPr>
            <a:spLocks noGrp="1"/>
          </p:cNvSpPr>
          <p:nvPr>
            <p:ph type="title"/>
          </p:nvPr>
        </p:nvSpPr>
        <p:spPr>
          <a:xfrm>
            <a:off x="913774" y="197252"/>
            <a:ext cx="10364451" cy="747946"/>
          </a:xfrm>
        </p:spPr>
        <p:txBody>
          <a:bodyPr anchor="t"/>
          <a:lstStyle/>
          <a:p>
            <a:r>
              <a:rPr lang="en-US" b="1" dirty="0">
                <a:effectLst>
                  <a:outerShdw blurRad="38100" dist="63500" dir="2700000" algn="tl">
                    <a:schemeClr val="bg1">
                      <a:alpha val="43000"/>
                    </a:schemeClr>
                  </a:outerShdw>
                </a:effectLst>
              </a:rPr>
              <a:t>“Slant Stack” – The Heart of the technique</a:t>
            </a:r>
            <a:endParaRPr lang="en-US" dirty="0">
              <a:effectLst>
                <a:outerShdw blurRad="38100" dist="63500" dir="2700000" algn="tl">
                  <a:schemeClr val="bg1">
                    <a:alpha val="43000"/>
                  </a:schemeClr>
                </a:outerShdw>
              </a:effectLst>
            </a:endParaRPr>
          </a:p>
        </p:txBody>
      </p:sp>
      <p:sp>
        <p:nvSpPr>
          <p:cNvPr id="6" name="Subtitle 5">
            <a:extLst>
              <a:ext uri="{FF2B5EF4-FFF2-40B4-BE49-F238E27FC236}">
                <a16:creationId xmlns:a16="http://schemas.microsoft.com/office/drawing/2014/main" id="{48BBB08D-26F3-13F9-BB10-D01ECA284FBB}"/>
              </a:ext>
            </a:extLst>
          </p:cNvPr>
          <p:cNvSpPr>
            <a:spLocks noGrp="1"/>
          </p:cNvSpPr>
          <p:nvPr>
            <p:ph type="subTitle" idx="4294967295"/>
          </p:nvPr>
        </p:nvSpPr>
        <p:spPr>
          <a:xfrm>
            <a:off x="194427" y="1366614"/>
            <a:ext cx="4069347" cy="4946022"/>
          </a:xfrm>
        </p:spPr>
        <p:txBody>
          <a:bodyPr>
            <a:normAutofit fontScale="92500" lnSpcReduction="10000"/>
          </a:bodyPr>
          <a:lstStyle/>
          <a:p>
            <a:pPr marL="0" indent="0" algn="just">
              <a:buNone/>
            </a:pPr>
            <a:r>
              <a:rPr lang="en-US" sz="2400" b="1" cap="none" dirty="0">
                <a:solidFill>
                  <a:schemeClr val="tx1"/>
                </a:solidFill>
              </a:rPr>
              <a:t>STEPS</a:t>
            </a:r>
            <a:endParaRPr lang="en-US" b="1" cap="none" dirty="0">
              <a:solidFill>
                <a:schemeClr val="tx1"/>
              </a:solidFill>
            </a:endParaRPr>
          </a:p>
          <a:p>
            <a:r>
              <a:rPr lang="en-US" b="1" cap="none" dirty="0">
                <a:solidFill>
                  <a:schemeClr val="tx1"/>
                </a:solidFill>
              </a:rPr>
              <a:t>(A) </a:t>
            </a:r>
            <a:r>
              <a:rPr lang="en-US" cap="none" dirty="0">
                <a:solidFill>
                  <a:schemeClr val="tx1"/>
                </a:solidFill>
              </a:rPr>
              <a:t>Collect a seismic record</a:t>
            </a:r>
          </a:p>
          <a:p>
            <a:r>
              <a:rPr lang="en-US" b="1" cap="none" dirty="0"/>
              <a:t>(B) </a:t>
            </a:r>
            <a:r>
              <a:rPr lang="en-US" cap="none" dirty="0"/>
              <a:t>Surface wave “spectra” are calculated</a:t>
            </a:r>
          </a:p>
          <a:p>
            <a:r>
              <a:rPr lang="en-US" b="1" cap="none" dirty="0">
                <a:solidFill>
                  <a:schemeClr val="tx1"/>
                </a:solidFill>
              </a:rPr>
              <a:t>(C) </a:t>
            </a:r>
            <a:r>
              <a:rPr lang="en-US" cap="none" dirty="0">
                <a:solidFill>
                  <a:schemeClr val="tx1"/>
                </a:solidFill>
              </a:rPr>
              <a:t>Dispersion curve (velocity vs frequency) of the data record is interpreted</a:t>
            </a:r>
          </a:p>
          <a:p>
            <a:r>
              <a:rPr lang="en-US" b="1" cap="none" dirty="0">
                <a:solidFill>
                  <a:schemeClr val="tx1"/>
                </a:solidFill>
              </a:rPr>
              <a:t>(D) </a:t>
            </a:r>
            <a:r>
              <a:rPr lang="en-US" cap="none" dirty="0">
                <a:solidFill>
                  <a:schemeClr val="tx1"/>
                </a:solidFill>
              </a:rPr>
              <a:t>Inversion analysis produces a 1D velocity vs depth model</a:t>
            </a:r>
          </a:p>
          <a:p>
            <a:r>
              <a:rPr lang="en-US" b="1" cap="none" dirty="0"/>
              <a:t>(E) </a:t>
            </a:r>
            <a:r>
              <a:rPr lang="en-US" cap="none" dirty="0"/>
              <a:t>All 1D models from multiple records are combined &amp; interpolated to generate a 2D cross section</a:t>
            </a:r>
            <a:endParaRPr lang="en-US" cap="none" dirty="0">
              <a:solidFill>
                <a:schemeClr val="tx1"/>
              </a:solidFill>
            </a:endParaRPr>
          </a:p>
          <a:p>
            <a:pPr algn="just"/>
            <a:endParaRPr lang="en-US" cap="none" dirty="0">
              <a:solidFill>
                <a:schemeClr val="tx1"/>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D3B87DC7-C323-D588-5CC8-73E38FED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8" y="6150630"/>
            <a:ext cx="902976" cy="531036"/>
          </a:xfrm>
          <a:prstGeom prst="rect">
            <a:avLst/>
          </a:prstGeom>
        </p:spPr>
      </p:pic>
      <p:cxnSp>
        <p:nvCxnSpPr>
          <p:cNvPr id="3" name="Straight Connector 2">
            <a:extLst>
              <a:ext uri="{FF2B5EF4-FFF2-40B4-BE49-F238E27FC236}">
                <a16:creationId xmlns:a16="http://schemas.microsoft.com/office/drawing/2014/main" id="{483C941D-D018-413D-EA22-3E63B3486DAB}"/>
              </a:ext>
            </a:extLst>
          </p:cNvPr>
          <p:cNvCxnSpPr/>
          <p:nvPr/>
        </p:nvCxnSpPr>
        <p:spPr>
          <a:xfrm flipV="1">
            <a:off x="1216326" y="6407522"/>
            <a:ext cx="10749669" cy="88169"/>
          </a:xfrm>
          <a:prstGeom prst="line">
            <a:avLst/>
          </a:prstGeom>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972FB917-A4A2-455C-6883-9AEDDE77F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146" y="893439"/>
            <a:ext cx="1341918" cy="86380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6268C58-9116-4286-F999-D7D6A89E7E14}"/>
              </a:ext>
            </a:extLst>
          </p:cNvPr>
          <p:cNvSpPr txBox="1"/>
          <p:nvPr/>
        </p:nvSpPr>
        <p:spPr>
          <a:xfrm>
            <a:off x="9172030" y="6012376"/>
            <a:ext cx="2919826" cy="261610"/>
          </a:xfrm>
          <a:prstGeom prst="rect">
            <a:avLst/>
          </a:prstGeom>
          <a:noFill/>
        </p:spPr>
        <p:txBody>
          <a:bodyPr wrap="square">
            <a:spAutoFit/>
          </a:bodyPr>
          <a:lstStyle/>
          <a:p>
            <a:r>
              <a:rPr lang="en-US" sz="1050" dirty="0">
                <a:solidFill>
                  <a:srgbClr val="000000"/>
                </a:solidFill>
              </a:rPr>
              <a:t>Image from Donohue, </a:t>
            </a:r>
            <a:r>
              <a:rPr lang="en-US" sz="1050" dirty="0" err="1">
                <a:solidFill>
                  <a:srgbClr val="000000"/>
                </a:solidFill>
              </a:rPr>
              <a:t>Forristal</a:t>
            </a:r>
            <a:r>
              <a:rPr lang="en-US" sz="1050" dirty="0">
                <a:solidFill>
                  <a:srgbClr val="000000"/>
                </a:solidFill>
              </a:rPr>
              <a:t>, &amp; Donohue (2013)</a:t>
            </a:r>
          </a:p>
        </p:txBody>
      </p:sp>
      <p:pic>
        <p:nvPicPr>
          <p:cNvPr id="7" name="Picture 6">
            <a:extLst>
              <a:ext uri="{FF2B5EF4-FFF2-40B4-BE49-F238E27FC236}">
                <a16:creationId xmlns:a16="http://schemas.microsoft.com/office/drawing/2014/main" id="{CF49F0EE-3EDD-5049-B94E-C66C1D8C8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774" y="997584"/>
            <a:ext cx="7613982" cy="5058691"/>
          </a:xfrm>
          <a:prstGeom prst="rect">
            <a:avLst/>
          </a:prstGeom>
        </p:spPr>
      </p:pic>
      <p:cxnSp>
        <p:nvCxnSpPr>
          <p:cNvPr id="10" name="Straight Connector 9">
            <a:extLst>
              <a:ext uri="{FF2B5EF4-FFF2-40B4-BE49-F238E27FC236}">
                <a16:creationId xmlns:a16="http://schemas.microsoft.com/office/drawing/2014/main" id="{6639E734-893B-B3D4-69FE-C1FD23DAE029}"/>
              </a:ext>
            </a:extLst>
          </p:cNvPr>
          <p:cNvCxnSpPr>
            <a:cxnSpLocks/>
          </p:cNvCxnSpPr>
          <p:nvPr/>
        </p:nvCxnSpPr>
        <p:spPr>
          <a:xfrm>
            <a:off x="6400800" y="4188823"/>
            <a:ext cx="0" cy="1519108"/>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FF43F92-EED6-38FC-5D38-B4F61B917711}"/>
              </a:ext>
            </a:extLst>
          </p:cNvPr>
          <p:cNvCxnSpPr>
            <a:cxnSpLocks/>
          </p:cNvCxnSpPr>
          <p:nvPr/>
        </p:nvCxnSpPr>
        <p:spPr>
          <a:xfrm>
            <a:off x="9274629" y="2229394"/>
            <a:ext cx="1715588"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C254B840-FA31-704E-E273-9E56AF964613}"/>
              </a:ext>
            </a:extLst>
          </p:cNvPr>
          <p:cNvSpPr/>
          <p:nvPr/>
        </p:nvSpPr>
        <p:spPr>
          <a:xfrm>
            <a:off x="6940731" y="2316480"/>
            <a:ext cx="4513398" cy="1715540"/>
          </a:xfrm>
          <a:custGeom>
            <a:avLst/>
            <a:gdLst>
              <a:gd name="connsiteX0" fmla="*/ 0 w 4513398"/>
              <a:gd name="connsiteY0" fmla="*/ 0 h 1715540"/>
              <a:gd name="connsiteX1" fmla="*/ 1602378 w 4513398"/>
              <a:gd name="connsiteY1" fmla="*/ 1062446 h 1715540"/>
              <a:gd name="connsiteX2" fmla="*/ 2586446 w 4513398"/>
              <a:gd name="connsiteY2" fmla="*/ 1584960 h 1715540"/>
              <a:gd name="connsiteX3" fmla="*/ 4188823 w 4513398"/>
              <a:gd name="connsiteY3" fmla="*/ 1628503 h 1715540"/>
              <a:gd name="connsiteX4" fmla="*/ 4432663 w 4513398"/>
              <a:gd name="connsiteY4" fmla="*/ 548640 h 1715540"/>
              <a:gd name="connsiteX5" fmla="*/ 3169920 w 4513398"/>
              <a:gd name="connsiteY5" fmla="*/ 296091 h 1715540"/>
              <a:gd name="connsiteX6" fmla="*/ 2830286 w 4513398"/>
              <a:gd name="connsiteY6" fmla="*/ 113211 h 171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3398" h="1715540">
                <a:moveTo>
                  <a:pt x="0" y="0"/>
                </a:moveTo>
                <a:cubicBezTo>
                  <a:pt x="585652" y="399143"/>
                  <a:pt x="1171304" y="798286"/>
                  <a:pt x="1602378" y="1062446"/>
                </a:cubicBezTo>
                <a:cubicBezTo>
                  <a:pt x="2033452" y="1326606"/>
                  <a:pt x="2155372" y="1490617"/>
                  <a:pt x="2586446" y="1584960"/>
                </a:cubicBezTo>
                <a:cubicBezTo>
                  <a:pt x="3017520" y="1679303"/>
                  <a:pt x="3881120" y="1801223"/>
                  <a:pt x="4188823" y="1628503"/>
                </a:cubicBezTo>
                <a:cubicBezTo>
                  <a:pt x="4496526" y="1455783"/>
                  <a:pt x="4602480" y="770709"/>
                  <a:pt x="4432663" y="548640"/>
                </a:cubicBezTo>
                <a:cubicBezTo>
                  <a:pt x="4262846" y="326571"/>
                  <a:pt x="3436983" y="368662"/>
                  <a:pt x="3169920" y="296091"/>
                </a:cubicBezTo>
                <a:cubicBezTo>
                  <a:pt x="2902857" y="223520"/>
                  <a:pt x="2866571" y="168365"/>
                  <a:pt x="2830286" y="113211"/>
                </a:cubicBezTo>
              </a:path>
            </a:pathLst>
          </a:cu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047BB4B-4E03-59BD-77CD-17E80F6C9889}"/>
              </a:ext>
            </a:extLst>
          </p:cNvPr>
          <p:cNvSpPr/>
          <p:nvPr/>
        </p:nvSpPr>
        <p:spPr>
          <a:xfrm>
            <a:off x="6871063" y="1923167"/>
            <a:ext cx="4641668" cy="1359964"/>
          </a:xfrm>
          <a:custGeom>
            <a:avLst/>
            <a:gdLst>
              <a:gd name="connsiteX0" fmla="*/ 0 w 4641668"/>
              <a:gd name="connsiteY0" fmla="*/ 375896 h 1359964"/>
              <a:gd name="connsiteX1" fmla="*/ 1393371 w 4641668"/>
              <a:gd name="connsiteY1" fmla="*/ 680696 h 1359964"/>
              <a:gd name="connsiteX2" fmla="*/ 1854926 w 4641668"/>
              <a:gd name="connsiteY2" fmla="*/ 663279 h 1359964"/>
              <a:gd name="connsiteX3" fmla="*/ 2046514 w 4641668"/>
              <a:gd name="connsiteY3" fmla="*/ 367187 h 1359964"/>
              <a:gd name="connsiteX4" fmla="*/ 2299063 w 4641668"/>
              <a:gd name="connsiteY4" fmla="*/ 62387 h 1359964"/>
              <a:gd name="connsiteX5" fmla="*/ 3352800 w 4641668"/>
              <a:gd name="connsiteY5" fmla="*/ 18844 h 1359964"/>
              <a:gd name="connsiteX6" fmla="*/ 4415246 w 4641668"/>
              <a:gd name="connsiteY6" fmla="*/ 62387 h 1359964"/>
              <a:gd name="connsiteX7" fmla="*/ 4624251 w 4641668"/>
              <a:gd name="connsiteY7" fmla="*/ 663279 h 1359964"/>
              <a:gd name="connsiteX8" fmla="*/ 4127863 w 4641668"/>
              <a:gd name="connsiteY8" fmla="*/ 1359964 h 135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1668" h="1359964">
                <a:moveTo>
                  <a:pt x="0" y="375896"/>
                </a:moveTo>
                <a:cubicBezTo>
                  <a:pt x="542108" y="504347"/>
                  <a:pt x="1084217" y="632799"/>
                  <a:pt x="1393371" y="680696"/>
                </a:cubicBezTo>
                <a:cubicBezTo>
                  <a:pt x="1702525" y="728593"/>
                  <a:pt x="1746069" y="715531"/>
                  <a:pt x="1854926" y="663279"/>
                </a:cubicBezTo>
                <a:cubicBezTo>
                  <a:pt x="1963783" y="611027"/>
                  <a:pt x="1972491" y="467336"/>
                  <a:pt x="2046514" y="367187"/>
                </a:cubicBezTo>
                <a:cubicBezTo>
                  <a:pt x="2120537" y="267038"/>
                  <a:pt x="2081349" y="120444"/>
                  <a:pt x="2299063" y="62387"/>
                </a:cubicBezTo>
                <a:cubicBezTo>
                  <a:pt x="2516777" y="4330"/>
                  <a:pt x="3000103" y="18844"/>
                  <a:pt x="3352800" y="18844"/>
                </a:cubicBezTo>
                <a:cubicBezTo>
                  <a:pt x="3705497" y="18844"/>
                  <a:pt x="4203338" y="-45019"/>
                  <a:pt x="4415246" y="62387"/>
                </a:cubicBezTo>
                <a:cubicBezTo>
                  <a:pt x="4627155" y="169793"/>
                  <a:pt x="4672148" y="447016"/>
                  <a:pt x="4624251" y="663279"/>
                </a:cubicBezTo>
                <a:cubicBezTo>
                  <a:pt x="4576354" y="879542"/>
                  <a:pt x="4352108" y="1119753"/>
                  <a:pt x="4127863" y="1359964"/>
                </a:cubicBezTo>
              </a:path>
            </a:pathLst>
          </a:custGeom>
          <a:no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D9C5955-C791-2F56-B584-F5BCC209DE01}"/>
              </a:ext>
            </a:extLst>
          </p:cNvPr>
          <p:cNvSpPr/>
          <p:nvPr/>
        </p:nvSpPr>
        <p:spPr>
          <a:xfrm>
            <a:off x="6888480" y="2333897"/>
            <a:ext cx="2595154" cy="1607926"/>
          </a:xfrm>
          <a:custGeom>
            <a:avLst/>
            <a:gdLst>
              <a:gd name="connsiteX0" fmla="*/ 0 w 2595154"/>
              <a:gd name="connsiteY0" fmla="*/ 0 h 1607926"/>
              <a:gd name="connsiteX1" fmla="*/ 949234 w 2595154"/>
              <a:gd name="connsiteY1" fmla="*/ 1349829 h 1607926"/>
              <a:gd name="connsiteX2" fmla="*/ 1053737 w 2595154"/>
              <a:gd name="connsiteY2" fmla="*/ 1463040 h 1607926"/>
              <a:gd name="connsiteX3" fmla="*/ 1532709 w 2595154"/>
              <a:gd name="connsiteY3" fmla="*/ 1567543 h 1607926"/>
              <a:gd name="connsiteX4" fmla="*/ 2307771 w 2595154"/>
              <a:gd name="connsiteY4" fmla="*/ 1558834 h 1607926"/>
              <a:gd name="connsiteX5" fmla="*/ 2595154 w 2595154"/>
              <a:gd name="connsiteY5" fmla="*/ 992777 h 160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154" h="1607926">
                <a:moveTo>
                  <a:pt x="0" y="0"/>
                </a:moveTo>
                <a:lnTo>
                  <a:pt x="949234" y="1349829"/>
                </a:lnTo>
                <a:cubicBezTo>
                  <a:pt x="1124857" y="1593669"/>
                  <a:pt x="956491" y="1426754"/>
                  <a:pt x="1053737" y="1463040"/>
                </a:cubicBezTo>
                <a:cubicBezTo>
                  <a:pt x="1150983" y="1499326"/>
                  <a:pt x="1323703" y="1551577"/>
                  <a:pt x="1532709" y="1567543"/>
                </a:cubicBezTo>
                <a:cubicBezTo>
                  <a:pt x="1741715" y="1583509"/>
                  <a:pt x="2130697" y="1654628"/>
                  <a:pt x="2307771" y="1558834"/>
                </a:cubicBezTo>
                <a:cubicBezTo>
                  <a:pt x="2484845" y="1463040"/>
                  <a:pt x="2539999" y="1227908"/>
                  <a:pt x="2595154" y="992777"/>
                </a:cubicBezTo>
              </a:path>
            </a:pathLst>
          </a:custGeom>
          <a:noFill/>
          <a:ln>
            <a:solidFill>
              <a:schemeClr val="accent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60057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Droplet</Template>
  <TotalTime>5479</TotalTime>
  <Words>3476</Words>
  <Application>Microsoft Office PowerPoint</Application>
  <PresentationFormat>Widescreen</PresentationFormat>
  <Paragraphs>333</Paragraphs>
  <Slides>51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Arial Black</vt:lpstr>
      <vt:lpstr>Calibri</vt:lpstr>
      <vt:lpstr>Script MT Bold</vt:lpstr>
      <vt:lpstr>Tw Cen MT</vt:lpstr>
      <vt:lpstr>Droplet</vt:lpstr>
      <vt:lpstr>   Next Gen Geotechnical Engineering  Multi-channel Analysis of Surface Waves  (MASW) </vt:lpstr>
      <vt:lpstr>Multichannel Analysis of Surface Waves (MASW)</vt:lpstr>
      <vt:lpstr>All Terrain Capable Subsurface Strength Profiling</vt:lpstr>
      <vt:lpstr>The Problem</vt:lpstr>
      <vt:lpstr>Technical discussion</vt:lpstr>
      <vt:lpstr>What is Masw?</vt:lpstr>
      <vt:lpstr>how does it work?</vt:lpstr>
      <vt:lpstr>What is the Process?</vt:lpstr>
      <vt:lpstr>“Slant Stack” – The Heart of the technique</vt:lpstr>
      <vt:lpstr>Typical 2D “Strength” PROFILE - Cross section MASW results</vt:lpstr>
      <vt:lpstr>Shear wave velocity to geology correlation</vt:lpstr>
      <vt:lpstr>Shear wave velocity Converted to Standard Penetration  N “140 Pound Hammer Drive w/ Split Spoon - blows per foot”</vt:lpstr>
      <vt:lpstr> </vt:lpstr>
      <vt:lpstr>Converting Shear wave velocity to Std Penetration (n)</vt:lpstr>
      <vt:lpstr>Convert Shear wave velocity to other useful Properties</vt:lpstr>
      <vt:lpstr>Convert Shear wave velocity to Bearing Capacity</vt:lpstr>
      <vt:lpstr>MASW application Areas</vt:lpstr>
      <vt:lpstr>MASW Survey equipment</vt:lpstr>
      <vt:lpstr>Seismic sources Used FOR Active MASW SURVEYING</vt:lpstr>
      <vt:lpstr>PowerPoint Presentation</vt:lpstr>
      <vt:lpstr>PowerPoint Presentation</vt:lpstr>
      <vt:lpstr>Application examples</vt:lpstr>
      <vt:lpstr>Pipeline CORRIDOR - bedRock Rippability Study</vt:lpstr>
      <vt:lpstr>Precision Tunnel &amp; Void detection</vt:lpstr>
      <vt:lpstr>Karst Geology and Sinkhole  EXPLORATION</vt:lpstr>
      <vt:lpstr>PowerPoint Presentation</vt:lpstr>
      <vt:lpstr>Foundation and Structure stability Review</vt:lpstr>
      <vt:lpstr>Foundation integrity/ Failure Study</vt:lpstr>
      <vt:lpstr>Pre-construction Site study</vt:lpstr>
      <vt:lpstr>Buried Organic sediment Mapping</vt:lpstr>
      <vt:lpstr>PowerPoint Presentation</vt:lpstr>
      <vt:lpstr>PowerPoint Presentation</vt:lpstr>
      <vt:lpstr>Be sure you are on Bedrock with MASW</vt:lpstr>
      <vt:lpstr>PowerPoint Presentation</vt:lpstr>
      <vt:lpstr>PowerPoint Presentation</vt:lpstr>
      <vt:lpstr>PowerPoint Presentation</vt:lpstr>
      <vt:lpstr>PowerPoint Presentation</vt:lpstr>
      <vt:lpstr>PowerPoint Presentation</vt:lpstr>
      <vt:lpstr>Ground improvement/Grouting Performance</vt:lpstr>
      <vt:lpstr>Low Cost - Large Scale  - Bedrock mapping </vt:lpstr>
      <vt:lpstr>Hazard Screening of Crane “Walks”</vt:lpstr>
      <vt:lpstr>PowerPoint Presentation</vt:lpstr>
      <vt:lpstr>Affordable Bedrock Study - Basement Parking</vt:lpstr>
      <vt:lpstr>Structure Failure (Damage) Study</vt:lpstr>
      <vt:lpstr>Deep Fill Pocket Investigation</vt:lpstr>
      <vt:lpstr>Low Cost Aggregate Exploration</vt:lpstr>
      <vt:lpstr>Reliable Shallow Void Detection</vt:lpstr>
      <vt:lpstr>Concrete Basin Evaluation</vt:lpstr>
      <vt:lpstr>Industrial Food Process Evaluation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Multichannel Analysis of Surface Waves (MASW)</dc:title>
  <dc:creator>Erik Kitt</dc:creator>
  <cp:lastModifiedBy>Brian Herridge</cp:lastModifiedBy>
  <cp:revision>141</cp:revision>
  <dcterms:created xsi:type="dcterms:W3CDTF">2023-03-28T14:55:46Z</dcterms:created>
  <dcterms:modified xsi:type="dcterms:W3CDTF">2024-02-17T03:20:32Z</dcterms:modified>
</cp:coreProperties>
</file>